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2" r:id="rId2"/>
    <p:sldMasterId id="2147483711" r:id="rId3"/>
  </p:sldMasterIdLst>
  <p:notesMasterIdLst>
    <p:notesMasterId r:id="rId36"/>
  </p:notesMasterIdLst>
  <p:sldIdLst>
    <p:sldId id="257" r:id="rId4"/>
    <p:sldId id="259" r:id="rId5"/>
    <p:sldId id="263" r:id="rId6"/>
    <p:sldId id="320" r:id="rId7"/>
    <p:sldId id="295" r:id="rId8"/>
    <p:sldId id="297" r:id="rId9"/>
    <p:sldId id="262" r:id="rId10"/>
    <p:sldId id="302" r:id="rId11"/>
    <p:sldId id="301" r:id="rId12"/>
    <p:sldId id="300" r:id="rId13"/>
    <p:sldId id="304" r:id="rId14"/>
    <p:sldId id="306" r:id="rId15"/>
    <p:sldId id="307" r:id="rId16"/>
    <p:sldId id="293" r:id="rId17"/>
    <p:sldId id="305" r:id="rId18"/>
    <p:sldId id="321" r:id="rId19"/>
    <p:sldId id="322" r:id="rId20"/>
    <p:sldId id="277" r:id="rId21"/>
    <p:sldId id="310" r:id="rId22"/>
    <p:sldId id="279" r:id="rId23"/>
    <p:sldId id="311" r:id="rId24"/>
    <p:sldId id="313" r:id="rId25"/>
    <p:sldId id="327" r:id="rId26"/>
    <p:sldId id="284" r:id="rId27"/>
    <p:sldId id="317" r:id="rId28"/>
    <p:sldId id="287" r:id="rId29"/>
    <p:sldId id="331" r:id="rId30"/>
    <p:sldId id="332" r:id="rId31"/>
    <p:sldId id="328" r:id="rId32"/>
    <p:sldId id="325" r:id="rId33"/>
    <p:sldId id="326" r:id="rId34"/>
    <p:sldId id="333" r:id="rId3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sa" initials="s" lastIdx="8" clrIdx="0"/>
  <p:cmAuthor id="1" name="Siebeneich, Anke - BKK Dachverband" initials="AS" lastIdx="25" clrIdx="1"/>
  <p:cmAuthor id="2" name="Magdalena Ilieva" initials="MI"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8F90"/>
    <a:srgbClr val="FDD205"/>
    <a:srgbClr val="21DF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1429" autoAdjust="0"/>
  </p:normalViewPr>
  <p:slideViewPr>
    <p:cSldViewPr>
      <p:cViewPr varScale="1">
        <p:scale>
          <a:sx n="112" d="100"/>
          <a:sy n="112" d="100"/>
        </p:scale>
        <p:origin x="2094" y="108"/>
      </p:cViewPr>
      <p:guideLst>
        <p:guide orient="horz" pos="2160"/>
        <p:guide pos="2880"/>
        <p:guide pos="295"/>
      </p:guideLst>
    </p:cSldViewPr>
  </p:slideViewPr>
  <p:outlineViewPr>
    <p:cViewPr>
      <p:scale>
        <a:sx n="33" d="100"/>
        <a:sy n="33" d="100"/>
      </p:scale>
      <p:origin x="0" y="19440"/>
    </p:cViewPr>
  </p:outlineViewPr>
  <p:notesTextViewPr>
    <p:cViewPr>
      <p:scale>
        <a:sx n="150" d="100"/>
        <a:sy n="150" d="100"/>
      </p:scale>
      <p:origin x="0" y="0"/>
    </p:cViewPr>
  </p:notesTextViewPr>
  <p:sorterViewPr>
    <p:cViewPr>
      <p:scale>
        <a:sx n="100" d="100"/>
        <a:sy n="100" d="100"/>
      </p:scale>
      <p:origin x="0" y="0"/>
    </p:cViewPr>
  </p:sorterViewPr>
  <p:notesViewPr>
    <p:cSldViewPr showGuides="1">
      <p:cViewPr varScale="1">
        <p:scale>
          <a:sx n="63" d="100"/>
          <a:sy n="63" d="100"/>
        </p:scale>
        <p:origin x="-2539"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950B7D-5D9F-42DE-87AF-857788BDC3C4}" type="datetimeFigureOut">
              <a:rPr lang="de-DE" smtClean="0"/>
              <a:pPr/>
              <a:t>14.02.2021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ECEA90-65FE-42D9-9B9F-0EC136B9C4CC}" type="slidenum">
              <a:rPr lang="de-DE" smtClean="0"/>
              <a:pPr/>
              <a:t>‹Nr.›</a:t>
            </a:fld>
            <a:endParaRPr lang="de-DE"/>
          </a:p>
        </p:txBody>
      </p:sp>
    </p:spTree>
    <p:extLst>
      <p:ext uri="{BB962C8B-B14F-4D97-AF65-F5344CB8AC3E}">
        <p14:creationId xmlns:p14="http://schemas.microsoft.com/office/powerpoint/2010/main" val="2342485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ECEA90-65FE-42D9-9B9F-0EC136B9C4CC}" type="slidenum">
              <a:rPr lang="de-DE" smtClean="0"/>
              <a:pPr/>
              <a:t>1</a:t>
            </a:fld>
            <a:endParaRPr lang="de-DE"/>
          </a:p>
        </p:txBody>
      </p:sp>
    </p:spTree>
    <p:extLst>
      <p:ext uri="{BB962C8B-B14F-4D97-AF65-F5344CB8AC3E}">
        <p14:creationId xmlns:p14="http://schemas.microsoft.com/office/powerpoint/2010/main" val="2176928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ECEA90-65FE-42D9-9B9F-0EC136B9C4CC}" type="slidenum">
              <a:rPr lang="de-DE" smtClean="0"/>
              <a:pPr/>
              <a:t>10</a:t>
            </a:fld>
            <a:endParaRPr lang="de-DE"/>
          </a:p>
        </p:txBody>
      </p:sp>
    </p:spTree>
    <p:extLst>
      <p:ext uri="{BB962C8B-B14F-4D97-AF65-F5344CB8AC3E}">
        <p14:creationId xmlns:p14="http://schemas.microsoft.com/office/powerpoint/2010/main" val="2376919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ECEA90-65FE-42D9-9B9F-0EC136B9C4CC}" type="slidenum">
              <a:rPr lang="de-DE" smtClean="0"/>
              <a:pPr/>
              <a:t>11</a:t>
            </a:fld>
            <a:endParaRPr lang="de-DE"/>
          </a:p>
        </p:txBody>
      </p:sp>
    </p:spTree>
    <p:extLst>
      <p:ext uri="{BB962C8B-B14F-4D97-AF65-F5344CB8AC3E}">
        <p14:creationId xmlns:p14="http://schemas.microsoft.com/office/powerpoint/2010/main" val="2458840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ECEA90-65FE-42D9-9B9F-0EC136B9C4CC}" type="slidenum">
              <a:rPr lang="de-DE" smtClean="0"/>
              <a:pPr/>
              <a:t>12</a:t>
            </a:fld>
            <a:endParaRPr lang="de-DE"/>
          </a:p>
        </p:txBody>
      </p:sp>
    </p:spTree>
    <p:extLst>
      <p:ext uri="{BB962C8B-B14F-4D97-AF65-F5344CB8AC3E}">
        <p14:creationId xmlns:p14="http://schemas.microsoft.com/office/powerpoint/2010/main" val="3569386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2ECEA90-65FE-42D9-9B9F-0EC136B9C4CC}" type="slidenum">
              <a:rPr lang="de-DE" smtClean="0"/>
              <a:pPr/>
              <a:t>13</a:t>
            </a:fld>
            <a:endParaRPr lang="de-DE"/>
          </a:p>
        </p:txBody>
      </p:sp>
    </p:spTree>
    <p:extLst>
      <p:ext uri="{BB962C8B-B14F-4D97-AF65-F5344CB8AC3E}">
        <p14:creationId xmlns:p14="http://schemas.microsoft.com/office/powerpoint/2010/main" val="338613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ECEA90-65FE-42D9-9B9F-0EC136B9C4CC}" type="slidenum">
              <a:rPr lang="de-DE" smtClean="0"/>
              <a:pPr/>
              <a:t>14</a:t>
            </a:fld>
            <a:endParaRPr lang="de-DE"/>
          </a:p>
        </p:txBody>
      </p:sp>
    </p:spTree>
    <p:extLst>
      <p:ext uri="{BB962C8B-B14F-4D97-AF65-F5344CB8AC3E}">
        <p14:creationId xmlns:p14="http://schemas.microsoft.com/office/powerpoint/2010/main" val="2060768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ECEA90-65FE-42D9-9B9F-0EC136B9C4CC}" type="slidenum">
              <a:rPr lang="de-DE" smtClean="0"/>
              <a:pPr/>
              <a:t>15</a:t>
            </a:fld>
            <a:endParaRPr lang="de-DE"/>
          </a:p>
        </p:txBody>
      </p:sp>
    </p:spTree>
    <p:extLst>
      <p:ext uri="{BB962C8B-B14F-4D97-AF65-F5344CB8AC3E}">
        <p14:creationId xmlns:p14="http://schemas.microsoft.com/office/powerpoint/2010/main" val="434499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2ECEA90-65FE-42D9-9B9F-0EC136B9C4CC}" type="slidenum">
              <a:rPr lang="de-DE" smtClean="0"/>
              <a:pPr/>
              <a:t>17</a:t>
            </a:fld>
            <a:endParaRPr lang="de-DE"/>
          </a:p>
        </p:txBody>
      </p:sp>
    </p:spTree>
    <p:extLst>
      <p:ext uri="{BB962C8B-B14F-4D97-AF65-F5344CB8AC3E}">
        <p14:creationId xmlns:p14="http://schemas.microsoft.com/office/powerpoint/2010/main" val="738522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2ECEA90-65FE-42D9-9B9F-0EC136B9C4CC}" type="slidenum">
              <a:rPr lang="de-DE" smtClean="0"/>
              <a:pPr/>
              <a:t>19</a:t>
            </a:fld>
            <a:endParaRPr lang="de-DE"/>
          </a:p>
        </p:txBody>
      </p:sp>
    </p:spTree>
    <p:extLst>
      <p:ext uri="{BB962C8B-B14F-4D97-AF65-F5344CB8AC3E}">
        <p14:creationId xmlns:p14="http://schemas.microsoft.com/office/powerpoint/2010/main" val="3057037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sz="1200" dirty="0" smtClean="0"/>
              <a:t>Die Analyseergebnisse sind die Grundlage, um konkrete Ziele zu definieren, Prioritäten festzulegen und die langfristige Strategie  zu planen. Vor diesem Hintergrund werden zielgerichtete Interventionen und Maßnahmen beschlossen und geplant, ein Zeitplan erstellt, Mittel bereitgestellt, Verantwortungen festgelegt, die Zielgruppe bestimmt. </a:t>
            </a:r>
          </a:p>
          <a:p>
            <a:endParaRPr lang="de-DE" dirty="0"/>
          </a:p>
        </p:txBody>
      </p:sp>
      <p:sp>
        <p:nvSpPr>
          <p:cNvPr id="4" name="Foliennummernplatzhalter 3"/>
          <p:cNvSpPr>
            <a:spLocks noGrp="1"/>
          </p:cNvSpPr>
          <p:nvPr>
            <p:ph type="sldNum" sz="quarter" idx="10"/>
          </p:nvPr>
        </p:nvSpPr>
        <p:spPr/>
        <p:txBody>
          <a:bodyPr/>
          <a:lstStyle/>
          <a:p>
            <a:fld id="{52ECEA90-65FE-42D9-9B9F-0EC136B9C4CC}" type="slidenum">
              <a:rPr lang="de-DE" smtClean="0"/>
              <a:pPr/>
              <a:t>20</a:t>
            </a:fld>
            <a:endParaRPr lang="de-DE"/>
          </a:p>
        </p:txBody>
      </p:sp>
    </p:spTree>
    <p:extLst>
      <p:ext uri="{BB962C8B-B14F-4D97-AF65-F5344CB8AC3E}">
        <p14:creationId xmlns:p14="http://schemas.microsoft.com/office/powerpoint/2010/main" val="2372622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2ECEA90-65FE-42D9-9B9F-0EC136B9C4CC}" type="slidenum">
              <a:rPr lang="de-DE" smtClean="0"/>
              <a:pPr/>
              <a:t>26</a:t>
            </a:fld>
            <a:endParaRPr lang="de-DE"/>
          </a:p>
        </p:txBody>
      </p:sp>
    </p:spTree>
    <p:extLst>
      <p:ext uri="{BB962C8B-B14F-4D97-AF65-F5344CB8AC3E}">
        <p14:creationId xmlns:p14="http://schemas.microsoft.com/office/powerpoint/2010/main" val="2645194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ECEA90-65FE-42D9-9B9F-0EC136B9C4CC}" type="slidenum">
              <a:rPr lang="de-DE" smtClean="0"/>
              <a:pPr/>
              <a:t>2</a:t>
            </a:fld>
            <a:endParaRPr lang="de-DE"/>
          </a:p>
        </p:txBody>
      </p:sp>
    </p:spTree>
    <p:extLst>
      <p:ext uri="{BB962C8B-B14F-4D97-AF65-F5344CB8AC3E}">
        <p14:creationId xmlns:p14="http://schemas.microsoft.com/office/powerpoint/2010/main" val="712249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2ECEA90-65FE-42D9-9B9F-0EC136B9C4CC}" type="slidenum">
              <a:rPr lang="de-DE" smtClean="0"/>
              <a:pPr/>
              <a:t>27</a:t>
            </a:fld>
            <a:endParaRPr lang="de-DE"/>
          </a:p>
        </p:txBody>
      </p:sp>
    </p:spTree>
    <p:extLst>
      <p:ext uri="{BB962C8B-B14F-4D97-AF65-F5344CB8AC3E}">
        <p14:creationId xmlns:p14="http://schemas.microsoft.com/office/powerpoint/2010/main" val="3843626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2ECEA90-65FE-42D9-9B9F-0EC136B9C4CC}" type="slidenum">
              <a:rPr lang="de-DE" smtClean="0"/>
              <a:pPr/>
              <a:t>32</a:t>
            </a:fld>
            <a:endParaRPr lang="de-DE"/>
          </a:p>
        </p:txBody>
      </p:sp>
    </p:spTree>
    <p:extLst>
      <p:ext uri="{BB962C8B-B14F-4D97-AF65-F5344CB8AC3E}">
        <p14:creationId xmlns:p14="http://schemas.microsoft.com/office/powerpoint/2010/main" val="298459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pPr>
              <a:buNone/>
            </a:pPr>
            <a:r>
              <a:rPr lang="de-DE" sz="1400" b="1" dirty="0" smtClean="0">
                <a:solidFill>
                  <a:srgbClr val="C00000"/>
                </a:solidFill>
              </a:rPr>
              <a:t>Demografischer Wandel</a:t>
            </a:r>
          </a:p>
          <a:p>
            <a:pPr marL="171450" indent="-171450">
              <a:buFontTx/>
              <a:buChar char="-"/>
            </a:pPr>
            <a:r>
              <a:rPr lang="de-DE" sz="1200" dirty="0" smtClean="0">
                <a:solidFill>
                  <a:srgbClr val="C00000"/>
                </a:solidFill>
              </a:rPr>
              <a:t>Alterung und Rückgang der Erwerbsbevölkerung (Durchschnittlich 35% der Arbeitnehmer „wandern“ in die Altersgruppe 50 plus. Im Jahr 2020 wird jede dritte Arbeitskraft 50 Jahre und älter sein.)</a:t>
            </a:r>
          </a:p>
          <a:p>
            <a:pPr marL="171450" indent="-171450">
              <a:buFontTx/>
              <a:buChar char="-"/>
            </a:pPr>
            <a:r>
              <a:rPr lang="de-DE" sz="1200" dirty="0" smtClean="0">
                <a:solidFill>
                  <a:srgbClr val="C00000"/>
                </a:solidFill>
              </a:rPr>
              <a:t>sich verschärfenden Wettbewerb um die besten Fachkräfte, Faktoren wie Work Life Balance und Vereinbarkeit von Familie und Beruf gewinnen an Bedeutung</a:t>
            </a:r>
          </a:p>
          <a:p>
            <a:pPr marL="171450" indent="-171450">
              <a:buFontTx/>
              <a:buChar char="-"/>
            </a:pPr>
            <a:r>
              <a:rPr lang="de-DE" sz="1200" dirty="0" smtClean="0">
                <a:solidFill>
                  <a:srgbClr val="C00000"/>
                </a:solidFill>
              </a:rPr>
              <a:t>Verlängerung der Lebensarbeitszeit als Folge der demografischen Entwicklung</a:t>
            </a:r>
          </a:p>
          <a:p>
            <a:pPr marL="171450" lvl="0" indent="-171450">
              <a:buFont typeface="Symbol" panose="05050102010706020507" pitchFamily="18" charset="2"/>
              <a:buChar char="®"/>
            </a:pPr>
            <a:endParaRPr lang="de-DE" sz="1200" dirty="0" smtClean="0">
              <a:solidFill>
                <a:srgbClr val="C00000"/>
              </a:solidFill>
              <a:sym typeface="Symbol"/>
            </a:endParaRPr>
          </a:p>
          <a:p>
            <a:pPr marL="171450" lvl="0" indent="-171450">
              <a:buFont typeface="Symbol" panose="05050102010706020507" pitchFamily="18" charset="2"/>
              <a:buChar char="®"/>
            </a:pPr>
            <a:r>
              <a:rPr lang="de-DE" sz="1200" dirty="0" smtClean="0">
                <a:solidFill>
                  <a:srgbClr val="C00000"/>
                </a:solidFill>
                <a:sym typeface="Symbol"/>
              </a:rPr>
              <a:t>Die demografische Entwicklung prognostiziert eine </a:t>
            </a:r>
            <a:r>
              <a:rPr lang="de-DE" sz="1200" dirty="0" smtClean="0">
                <a:solidFill>
                  <a:srgbClr val="C00000"/>
                </a:solidFill>
              </a:rPr>
              <a:t>Explosion krankheitsbedingter Kosten sowie Nachwuchs- und Fachkräfteprobleme, sofern Investitionen in die Gesundheit der Mitarbeiterinnen und Mitarbeiter unterlassen werden.</a:t>
            </a:r>
          </a:p>
          <a:p>
            <a:pPr marL="171450" lvl="0" indent="-171450">
              <a:buFont typeface="Symbol" panose="05050102010706020507" pitchFamily="18" charset="2"/>
              <a:buChar char="®"/>
            </a:pPr>
            <a:endParaRPr lang="de-DE" sz="1200" dirty="0" smtClean="0">
              <a:solidFill>
                <a:srgbClr val="C00000"/>
              </a:solidFill>
            </a:endParaRPr>
          </a:p>
          <a:p>
            <a:pPr>
              <a:buNone/>
            </a:pPr>
            <a:r>
              <a:rPr lang="de-DE" sz="1400" b="1" dirty="0" smtClean="0">
                <a:solidFill>
                  <a:srgbClr val="C00000"/>
                </a:solidFill>
              </a:rPr>
              <a:t>Wandel der Arbeit</a:t>
            </a:r>
          </a:p>
          <a:p>
            <a:pPr marL="171450" indent="-171450">
              <a:buFontTx/>
              <a:buChar char="-"/>
            </a:pPr>
            <a:r>
              <a:rPr lang="de-DE" sz="1200" dirty="0" smtClean="0">
                <a:solidFill>
                  <a:srgbClr val="C00000"/>
                </a:solidFill>
              </a:rPr>
              <a:t>Globaler Wettbewerb und Digitalisierung, Rationalisierung und Restrukturierung verändern Arbeitsorganisation und -inhalt (mehr „Kopf-“ und Büroarbeit; Komplexität, Informations- und  Leistungsverdichtung, hohe Erwartungen in Bezug auf Erreichbarkeit, Flexibilität und Mobilität) </a:t>
            </a:r>
          </a:p>
          <a:p>
            <a:pPr marL="171450" indent="-171450">
              <a:buFontTx/>
              <a:buChar char="-"/>
            </a:pPr>
            <a:r>
              <a:rPr lang="de-DE" sz="1200" dirty="0" smtClean="0">
                <a:solidFill>
                  <a:srgbClr val="C00000"/>
                </a:solidFill>
              </a:rPr>
              <a:t>Neue Modelle für Arbeitszeit- und Aufgabengestaltung  erfordern die Fähigkeit, sich in komplexen Systemen zu bewegen, sich selbst zu organisieren, Prioritäten zu setzen und die Grenzen der eigenen Leistungsfähigkeit einzuschätzen.</a:t>
            </a:r>
          </a:p>
          <a:p>
            <a:pPr marL="171450" indent="-171450">
              <a:buFontTx/>
              <a:buChar char="-"/>
            </a:pPr>
            <a:endParaRPr lang="de-DE" sz="1200" dirty="0" smtClean="0">
              <a:solidFill>
                <a:srgbClr val="C00000"/>
              </a:solidFill>
            </a:endParaRPr>
          </a:p>
          <a:p>
            <a:pPr>
              <a:buNone/>
            </a:pPr>
            <a:r>
              <a:rPr lang="de-DE" sz="1200" dirty="0" smtClean="0">
                <a:solidFill>
                  <a:srgbClr val="C00000"/>
                </a:solidFill>
                <a:sym typeface="Symbol"/>
              </a:rPr>
              <a:t> </a:t>
            </a:r>
            <a:r>
              <a:rPr lang="de-DE" sz="1200" dirty="0" smtClean="0">
                <a:solidFill>
                  <a:srgbClr val="C00000"/>
                </a:solidFill>
              </a:rPr>
              <a:t>Arbeitsbezogene Belastungen verändern sich: Psychische und psychosomatische Erkrankungen nehmen zu, chronische Erkrankungen, so genannte Zivilisationskrankheiten, verursacht durch eine ungesunde Ernährung, Stress und Bewegungsmangel, verursachen hohe Kosten. Prävention kann gegensteuern. </a:t>
            </a:r>
          </a:p>
          <a:p>
            <a:pPr marL="171450" lvl="0" indent="-171450">
              <a:buFont typeface="Symbol" panose="05050102010706020507" pitchFamily="18" charset="2"/>
              <a:buChar char="®"/>
            </a:pPr>
            <a:endParaRPr lang="de-DE" sz="1200" dirty="0" smtClean="0">
              <a:solidFill>
                <a:srgbClr val="C00000"/>
              </a:solidFill>
            </a:endParaRPr>
          </a:p>
          <a:p>
            <a:pPr>
              <a:buNone/>
            </a:pPr>
            <a:r>
              <a:rPr lang="de-DE" sz="1200" dirty="0" smtClean="0">
                <a:solidFill>
                  <a:srgbClr val="C00000"/>
                </a:solidFill>
              </a:rPr>
              <a:t> </a:t>
            </a:r>
          </a:p>
          <a:p>
            <a:endParaRPr lang="de-DE" dirty="0"/>
          </a:p>
        </p:txBody>
      </p:sp>
      <p:sp>
        <p:nvSpPr>
          <p:cNvPr id="4" name="Foliennummernplatzhalter 3"/>
          <p:cNvSpPr>
            <a:spLocks noGrp="1"/>
          </p:cNvSpPr>
          <p:nvPr>
            <p:ph type="sldNum" sz="quarter" idx="10"/>
          </p:nvPr>
        </p:nvSpPr>
        <p:spPr/>
        <p:txBody>
          <a:bodyPr/>
          <a:lstStyle/>
          <a:p>
            <a:fld id="{52ECEA90-65FE-42D9-9B9F-0EC136B9C4CC}" type="slidenum">
              <a:rPr lang="de-DE" smtClean="0"/>
              <a:pPr/>
              <a:t>3</a:t>
            </a:fld>
            <a:endParaRPr lang="de-DE"/>
          </a:p>
        </p:txBody>
      </p:sp>
    </p:spTree>
    <p:extLst>
      <p:ext uri="{BB962C8B-B14F-4D97-AF65-F5344CB8AC3E}">
        <p14:creationId xmlns:p14="http://schemas.microsoft.com/office/powerpoint/2010/main" val="683150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ECEA90-65FE-42D9-9B9F-0EC136B9C4CC}" type="slidenum">
              <a:rPr lang="de-DE" smtClean="0"/>
              <a:pPr/>
              <a:t>4</a:t>
            </a:fld>
            <a:endParaRPr lang="de-DE"/>
          </a:p>
        </p:txBody>
      </p:sp>
    </p:spTree>
    <p:extLst>
      <p:ext uri="{BB962C8B-B14F-4D97-AF65-F5344CB8AC3E}">
        <p14:creationId xmlns:p14="http://schemas.microsoft.com/office/powerpoint/2010/main" val="383939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ECEA90-65FE-42D9-9B9F-0EC136B9C4CC}" type="slidenum">
              <a:rPr lang="de-DE" smtClean="0"/>
              <a:pPr/>
              <a:t>5</a:t>
            </a:fld>
            <a:endParaRPr lang="de-DE"/>
          </a:p>
        </p:txBody>
      </p:sp>
    </p:spTree>
    <p:extLst>
      <p:ext uri="{BB962C8B-B14F-4D97-AF65-F5344CB8AC3E}">
        <p14:creationId xmlns:p14="http://schemas.microsoft.com/office/powerpoint/2010/main" val="147990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ECEA90-65FE-42D9-9B9F-0EC136B9C4CC}" type="slidenum">
              <a:rPr lang="de-DE" smtClean="0"/>
              <a:pPr/>
              <a:t>6</a:t>
            </a:fld>
            <a:endParaRPr lang="de-DE"/>
          </a:p>
        </p:txBody>
      </p:sp>
    </p:spTree>
    <p:extLst>
      <p:ext uri="{BB962C8B-B14F-4D97-AF65-F5344CB8AC3E}">
        <p14:creationId xmlns:p14="http://schemas.microsoft.com/office/powerpoint/2010/main" val="1760407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ECEA90-65FE-42D9-9B9F-0EC136B9C4CC}" type="slidenum">
              <a:rPr lang="de-DE" smtClean="0"/>
              <a:pPr/>
              <a:t>7</a:t>
            </a:fld>
            <a:endParaRPr lang="de-DE"/>
          </a:p>
        </p:txBody>
      </p:sp>
    </p:spTree>
    <p:extLst>
      <p:ext uri="{BB962C8B-B14F-4D97-AF65-F5344CB8AC3E}">
        <p14:creationId xmlns:p14="http://schemas.microsoft.com/office/powerpoint/2010/main" val="2749994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ECEA90-65FE-42D9-9B9F-0EC136B9C4CC}" type="slidenum">
              <a:rPr lang="de-DE" smtClean="0"/>
              <a:pPr/>
              <a:t>8</a:t>
            </a:fld>
            <a:endParaRPr lang="de-DE"/>
          </a:p>
        </p:txBody>
      </p:sp>
    </p:spTree>
    <p:extLst>
      <p:ext uri="{BB962C8B-B14F-4D97-AF65-F5344CB8AC3E}">
        <p14:creationId xmlns:p14="http://schemas.microsoft.com/office/powerpoint/2010/main" val="2115644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52ECEA90-65FE-42D9-9B9F-0EC136B9C4CC}" type="slidenum">
              <a:rPr lang="de-DE" smtClean="0"/>
              <a:pPr/>
              <a:t>9</a:t>
            </a:fld>
            <a:endParaRPr lang="de-DE"/>
          </a:p>
        </p:txBody>
      </p:sp>
    </p:spTree>
    <p:extLst>
      <p:ext uri="{BB962C8B-B14F-4D97-AF65-F5344CB8AC3E}">
        <p14:creationId xmlns:p14="http://schemas.microsoft.com/office/powerpoint/2010/main" val="30605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3.xml"/><Relationship Id="rId5" Type="http://schemas.openxmlformats.org/officeDocument/2006/relationships/image" Target="../media/image31.png"/><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oleObject" Target="../embeddings/oleObject1.bin"/><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vmlDrawing" Target="../drawings/vmlDrawing2.vml"/><Relationship Id="rId6" Type="http://schemas.openxmlformats.org/officeDocument/2006/relationships/image" Target="../media/image40.png"/><Relationship Id="rId5" Type="http://schemas.openxmlformats.org/officeDocument/2006/relationships/oleObject" Target="../embeddings/oleObject2.bin"/><Relationship Id="rId4"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3793E5F0-20B5-4A08-82D9-C8F5B9E243DF}" type="datetimeFigureOut">
              <a:rPr lang="de-DE" smtClean="0"/>
              <a:pPr/>
              <a:t>14.02.2021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7DF4F64-A71F-4535-AA6E-1AE1F5E93F4F}"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793E5F0-20B5-4A08-82D9-C8F5B9E243DF}" type="datetimeFigureOut">
              <a:rPr lang="de-DE" smtClean="0"/>
              <a:pPr/>
              <a:t>14.02.2021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7DF4F64-A71F-4535-AA6E-1AE1F5E93F4F}"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793E5F0-20B5-4A08-82D9-C8F5B9E243DF}" type="datetimeFigureOut">
              <a:rPr lang="de-DE" smtClean="0"/>
              <a:pPr/>
              <a:t>14.02.2021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7DF4F64-A71F-4535-AA6E-1AE1F5E93F4F}" type="slidenum">
              <a:rPr lang="de-DE" smtClean="0"/>
              <a:pPr/>
              <a:t>‹Nr.›</a:t>
            </a:fld>
            <a:endParaRPr lang="de-DE"/>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elfoli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t="3110" b="10793"/>
          <a:stretch>
            <a:fillRect/>
          </a:stretch>
        </p:blipFill>
        <p:spPr bwMode="auto">
          <a:xfrm>
            <a:off x="0" y="1030288"/>
            <a:ext cx="9144000" cy="5567362"/>
          </a:xfrm>
          <a:prstGeom prst="rect">
            <a:avLst/>
          </a:prstGeom>
          <a:noFill/>
          <a:ln w="9525">
            <a:noFill/>
            <a:miter lim="800000"/>
            <a:headEnd/>
            <a:tailEnd/>
          </a:ln>
        </p:spPr>
      </p:pic>
      <p:sp>
        <p:nvSpPr>
          <p:cNvPr id="4" name="Rechteck 3"/>
          <p:cNvSpPr/>
          <p:nvPr userDrawn="1"/>
        </p:nvSpPr>
        <p:spPr>
          <a:xfrm>
            <a:off x="0" y="0"/>
            <a:ext cx="9137650" cy="103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cs typeface="Arial" charset="0"/>
            </a:endParaRPr>
          </a:p>
        </p:txBody>
      </p:sp>
      <p:pic>
        <p:nvPicPr>
          <p:cNvPr id="5" name="Grafik 9"/>
          <p:cNvPicPr>
            <a:picLocks noChangeAspect="1"/>
          </p:cNvPicPr>
          <p:nvPr userDrawn="1"/>
        </p:nvPicPr>
        <p:blipFill>
          <a:blip r:embed="rId3" cstate="print"/>
          <a:srcRect/>
          <a:stretch>
            <a:fillRect/>
          </a:stretch>
        </p:blipFill>
        <p:spPr bwMode="auto">
          <a:xfrm>
            <a:off x="8172450" y="242888"/>
            <a:ext cx="576263" cy="581025"/>
          </a:xfrm>
          <a:prstGeom prst="rect">
            <a:avLst/>
          </a:prstGeom>
          <a:noFill/>
          <a:ln w="9525">
            <a:noFill/>
            <a:miter lim="800000"/>
            <a:headEnd/>
            <a:tailEnd/>
          </a:ln>
        </p:spPr>
      </p:pic>
      <p:sp>
        <p:nvSpPr>
          <p:cNvPr id="6" name="Untertitel 2"/>
          <p:cNvSpPr txBox="1">
            <a:spLocks/>
          </p:cNvSpPr>
          <p:nvPr userDrawn="1"/>
        </p:nvSpPr>
        <p:spPr bwMode="auto">
          <a:xfrm>
            <a:off x="1058863" y="311150"/>
            <a:ext cx="3081337" cy="719138"/>
          </a:xfrm>
          <a:prstGeom prst="rect">
            <a:avLst/>
          </a:prstGeom>
          <a:noFill/>
          <a:ln>
            <a:noFill/>
          </a:ln>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BGM Basics</a:t>
            </a:r>
            <a:endParaRPr lang="de-DE" sz="2400" dirty="0"/>
          </a:p>
        </p:txBody>
      </p:sp>
      <p:pic>
        <p:nvPicPr>
          <p:cNvPr id="7" name="Grafik 12"/>
          <p:cNvPicPr>
            <a:picLocks noChangeAspect="1"/>
          </p:cNvPicPr>
          <p:nvPr userDrawn="1"/>
        </p:nvPicPr>
        <p:blipFill>
          <a:blip r:embed="rId4" cstate="print"/>
          <a:srcRect/>
          <a:stretch>
            <a:fillRect/>
          </a:stretch>
        </p:blipFill>
        <p:spPr bwMode="auto">
          <a:xfrm>
            <a:off x="528638" y="347663"/>
            <a:ext cx="476250" cy="417512"/>
          </a:xfrm>
          <a:prstGeom prst="rect">
            <a:avLst/>
          </a:prstGeom>
          <a:noFill/>
          <a:ln w="9525">
            <a:noFill/>
            <a:miter lim="800000"/>
            <a:headEnd/>
            <a:tailEnd/>
          </a:ln>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cs typeface="Arial" charset="0"/>
            </a:endParaRPr>
          </a:p>
        </p:txBody>
      </p:sp>
      <p:sp>
        <p:nvSpPr>
          <p:cNvPr id="9" name="Rechteck 8"/>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cs typeface="Arial" charset="0"/>
            </a:endParaRPr>
          </a:p>
        </p:txBody>
      </p:sp>
      <p:sp>
        <p:nvSpPr>
          <p:cNvPr id="10" name="Textfeld 9"/>
          <p:cNvSpPr txBox="1">
            <a:spLocks noChangeArrowheads="1"/>
          </p:cNvSpPr>
          <p:nvPr userDrawn="1"/>
        </p:nvSpPr>
        <p:spPr bwMode="auto">
          <a:xfrm>
            <a:off x="503238" y="6616700"/>
            <a:ext cx="8389937" cy="230188"/>
          </a:xfrm>
          <a:prstGeom prst="rect">
            <a:avLst/>
          </a:prstGeom>
          <a:noFill/>
          <a:ln>
            <a:noFill/>
          </a:ln>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9C535E6D-8F00-404E-A7FB-04B9C1D34330}"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1" name="Grafik 14"/>
          <p:cNvPicPr>
            <a:picLocks noChangeAspect="1"/>
          </p:cNvPicPr>
          <p:nvPr userDrawn="1"/>
        </p:nvPicPr>
        <p:blipFill>
          <a:blip r:embed="rId5" cstate="print"/>
          <a:srcRect/>
          <a:stretch>
            <a:fillRect/>
          </a:stretch>
        </p:blipFill>
        <p:spPr bwMode="auto">
          <a:xfrm>
            <a:off x="6550025" y="1268413"/>
            <a:ext cx="2693988" cy="1906587"/>
          </a:xfrm>
          <a:prstGeom prst="rect">
            <a:avLst/>
          </a:prstGeom>
          <a:noFill/>
          <a:ln w="9525">
            <a:noFill/>
            <a:miter lim="800000"/>
            <a:headEnd/>
            <a:tailEnd/>
          </a:ln>
        </p:spPr>
      </p:pic>
      <p:sp>
        <p:nvSpPr>
          <p:cNvPr id="12" name="Titel 1"/>
          <p:cNvSpPr>
            <a:spLocks noGrp="1"/>
          </p:cNvSpPr>
          <p:nvPr>
            <p:ph type="ctrTitle"/>
          </p:nvPr>
        </p:nvSpPr>
        <p:spPr>
          <a:xfrm>
            <a:off x="0" y="2751063"/>
            <a:ext cx="6084168" cy="1470025"/>
          </a:xfrm>
          <a:solidFill>
            <a:srgbClr val="FDD205">
              <a:alpha val="91000"/>
            </a:srgbClr>
          </a:solidFill>
        </p:spPr>
        <p:txBody>
          <a:bodyPr lIns="360000">
            <a:normAutofit/>
          </a:bodyPr>
          <a:lstStyle>
            <a:lvl1pPr algn="l">
              <a:defRPr sz="3200" baseline="0">
                <a:solidFill>
                  <a:schemeClr val="bg1"/>
                </a:solidFill>
              </a:defRPr>
            </a:lvl1pPr>
          </a:lstStyle>
          <a:p>
            <a:r>
              <a:rPr lang="de-DE" dirty="0" smtClean="0"/>
              <a:t>Titelmasterformat durch Klicken bearbeiten</a:t>
            </a:r>
            <a:endParaRPr lang="de-DE"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Abschnitts-&#10;überschrift">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cstate="print"/>
          <a:srcRect/>
          <a:stretch>
            <a:fillRect/>
          </a:stretch>
        </p:blipFill>
        <p:spPr bwMode="auto">
          <a:xfrm>
            <a:off x="8302625" y="115888"/>
            <a:ext cx="446088" cy="450850"/>
          </a:xfrm>
          <a:prstGeom prst="rect">
            <a:avLst/>
          </a:prstGeom>
          <a:noFill/>
          <a:ln w="9525">
            <a:noFill/>
            <a:miter lim="800000"/>
            <a:headEnd/>
            <a:tailEnd/>
          </a:ln>
        </p:spPr>
      </p:pic>
      <p:sp>
        <p:nvSpPr>
          <p:cNvPr id="5" name="Untertitel 2"/>
          <p:cNvSpPr txBox="1">
            <a:spLocks/>
          </p:cNvSpPr>
          <p:nvPr userDrawn="1"/>
        </p:nvSpPr>
        <p:spPr bwMode="auto">
          <a:xfrm>
            <a:off x="757238" y="225425"/>
            <a:ext cx="1438275" cy="225425"/>
          </a:xfrm>
          <a:prstGeom prst="rect">
            <a:avLst/>
          </a:prstGeom>
          <a:noFill/>
          <a:ln>
            <a:noFill/>
          </a:ln>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6" name="Grafik 10"/>
          <p:cNvPicPr>
            <a:picLocks noChangeAspect="1"/>
          </p:cNvPicPr>
          <p:nvPr userDrawn="1"/>
        </p:nvPicPr>
        <p:blipFill>
          <a:blip r:embed="rId3" cstate="print"/>
          <a:srcRect/>
          <a:stretch>
            <a:fillRect/>
          </a:stretch>
        </p:blipFill>
        <p:spPr bwMode="auto">
          <a:xfrm>
            <a:off x="395288" y="225425"/>
            <a:ext cx="336550" cy="293688"/>
          </a:xfrm>
          <a:prstGeom prst="rect">
            <a:avLst/>
          </a:prstGeom>
          <a:noFill/>
          <a:ln w="9525">
            <a:noFill/>
            <a:miter lim="800000"/>
            <a:headEnd/>
            <a:tailEnd/>
          </a:ln>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cs typeface="Arial" charset="0"/>
            </a:endParaRPr>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cs typeface="Arial" charset="0"/>
            </a:endParaRPr>
          </a:p>
        </p:txBody>
      </p:sp>
      <p:sp>
        <p:nvSpPr>
          <p:cNvPr id="9" name="Textfeld 8"/>
          <p:cNvSpPr txBox="1">
            <a:spLocks noChangeArrowheads="1"/>
          </p:cNvSpPr>
          <p:nvPr userDrawn="1"/>
        </p:nvSpPr>
        <p:spPr bwMode="auto">
          <a:xfrm>
            <a:off x="503238" y="6616700"/>
            <a:ext cx="8389937" cy="230188"/>
          </a:xfrm>
          <a:prstGeom prst="rect">
            <a:avLst/>
          </a:prstGeom>
          <a:noFill/>
          <a:ln>
            <a:noFill/>
          </a:ln>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32BCEC25-D8EA-470D-BDFB-25A6B241CC0E}"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0" name="Grafik 13"/>
          <p:cNvPicPr>
            <a:picLocks noChangeAspect="1"/>
          </p:cNvPicPr>
          <p:nvPr userDrawn="1"/>
        </p:nvPicPr>
        <p:blipFill>
          <a:blip r:embed="rId4" cstate="print"/>
          <a:srcRect/>
          <a:stretch>
            <a:fillRect/>
          </a:stretch>
        </p:blipFill>
        <p:spPr bwMode="auto">
          <a:xfrm>
            <a:off x="6343650" y="4149725"/>
            <a:ext cx="3052763" cy="2159000"/>
          </a:xfrm>
          <a:prstGeom prst="rect">
            <a:avLst/>
          </a:prstGeom>
          <a:noFill/>
          <a:ln w="9525">
            <a:noFill/>
            <a:miter lim="800000"/>
            <a:headEnd/>
            <a:tailEnd/>
          </a:ln>
        </p:spPr>
      </p:pic>
      <p:cxnSp>
        <p:nvCxnSpPr>
          <p:cNvPr id="11" name="Gerade Verbindung 10"/>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2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smtClean="0"/>
              <a:t>Titelmasterformat durch Klicken bearbeiten</a:t>
            </a:r>
            <a:endParaRPr lang="de-DE" dirty="0"/>
          </a:p>
        </p:txBody>
      </p:sp>
      <p:sp>
        <p:nvSpPr>
          <p:cNvPr id="30" name="Inhaltsplatzhalter 2"/>
          <p:cNvSpPr>
            <a:spLocks noGrp="1"/>
          </p:cNvSpPr>
          <p:nvPr>
            <p:ph idx="13"/>
          </p:nvPr>
        </p:nvSpPr>
        <p:spPr>
          <a:xfrm>
            <a:off x="179512" y="1988840"/>
            <a:ext cx="8784976" cy="4464496"/>
          </a:xfrm>
        </p:spPr>
        <p:txBody>
          <a:bodyPr lIns="360000"/>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bschnitts-&#10;überschrift">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srcRect/>
          <a:stretch>
            <a:fillRect/>
          </a:stretch>
        </p:blipFill>
        <p:spPr bwMode="auto">
          <a:xfrm>
            <a:off x="8302625" y="115888"/>
            <a:ext cx="446088" cy="450850"/>
          </a:xfrm>
          <a:prstGeom prst="rect">
            <a:avLst/>
          </a:prstGeom>
          <a:noFill/>
          <a:ln w="9525">
            <a:noFill/>
            <a:miter lim="800000"/>
            <a:headEnd/>
            <a:tailEnd/>
          </a:ln>
        </p:spPr>
      </p:pic>
      <p:sp>
        <p:nvSpPr>
          <p:cNvPr id="8" name="Untertitel 2"/>
          <p:cNvSpPr txBox="1">
            <a:spLocks/>
          </p:cNvSpPr>
          <p:nvPr userDrawn="1"/>
        </p:nvSpPr>
        <p:spPr bwMode="auto">
          <a:xfrm>
            <a:off x="757238" y="225425"/>
            <a:ext cx="1438275" cy="225425"/>
          </a:xfrm>
          <a:prstGeom prst="rect">
            <a:avLst/>
          </a:prstGeom>
          <a:noFill/>
          <a:ln>
            <a:noFill/>
          </a:ln>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9" name="Grafik 8"/>
          <p:cNvPicPr>
            <a:picLocks noChangeAspect="1"/>
          </p:cNvPicPr>
          <p:nvPr userDrawn="1"/>
        </p:nvPicPr>
        <p:blipFill>
          <a:blip r:embed="rId3" cstate="print"/>
          <a:srcRect/>
          <a:stretch>
            <a:fillRect/>
          </a:stretch>
        </p:blipFill>
        <p:spPr bwMode="auto">
          <a:xfrm>
            <a:off x="395288" y="225425"/>
            <a:ext cx="336550" cy="293688"/>
          </a:xfrm>
          <a:prstGeom prst="rect">
            <a:avLst/>
          </a:prstGeom>
          <a:noFill/>
          <a:ln w="9525">
            <a:noFill/>
            <a:miter lim="800000"/>
            <a:headEnd/>
            <a:tailEnd/>
          </a:ln>
        </p:spPr>
      </p:pic>
      <p:sp>
        <p:nvSpPr>
          <p:cNvPr id="11" name="Rechteck 10"/>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cs typeface="Arial" charset="0"/>
            </a:endParaRPr>
          </a:p>
        </p:txBody>
      </p:sp>
      <p:sp>
        <p:nvSpPr>
          <p:cNvPr id="12" name="Rechteck 11"/>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cs typeface="Arial" charset="0"/>
            </a:endParaRPr>
          </a:p>
        </p:txBody>
      </p:sp>
      <p:sp>
        <p:nvSpPr>
          <p:cNvPr id="13" name="Textfeld 12"/>
          <p:cNvSpPr txBox="1">
            <a:spLocks noChangeArrowheads="1"/>
          </p:cNvSpPr>
          <p:nvPr userDrawn="1"/>
        </p:nvSpPr>
        <p:spPr bwMode="auto">
          <a:xfrm>
            <a:off x="503238" y="6616700"/>
            <a:ext cx="8389937" cy="230188"/>
          </a:xfrm>
          <a:prstGeom prst="rect">
            <a:avLst/>
          </a:prstGeom>
          <a:noFill/>
          <a:ln>
            <a:noFill/>
          </a:ln>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7739C19C-3659-4B1A-B8A9-D0D38450C667}"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4" name="Gerade Verbindung 13"/>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dirty="0" smtClean="0"/>
              <a:t>Titelmasterformat durch Klicken bearbeiten</a:t>
            </a:r>
            <a:endParaRPr lang="de-DE" dirty="0"/>
          </a:p>
        </p:txBody>
      </p:sp>
      <p:sp>
        <p:nvSpPr>
          <p:cNvPr id="21" name="Inhaltsplatzhalter 2"/>
          <p:cNvSpPr>
            <a:spLocks noGrp="1"/>
          </p:cNvSpPr>
          <p:nvPr>
            <p:ph idx="10"/>
          </p:nvPr>
        </p:nvSpPr>
        <p:spPr>
          <a:xfrm>
            <a:off x="4645025" y="2893939"/>
            <a:ext cx="3804243" cy="3388214"/>
          </a:xfrm>
        </p:spPr>
        <p:txBody>
          <a:bodyPr/>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2" name="Inhaltsplatzhalter 2"/>
          <p:cNvSpPr>
            <a:spLocks noGrp="1"/>
          </p:cNvSpPr>
          <p:nvPr>
            <p:ph idx="11"/>
          </p:nvPr>
        </p:nvSpPr>
        <p:spPr>
          <a:xfrm>
            <a:off x="503238" y="2060822"/>
            <a:ext cx="3804243" cy="792113"/>
          </a:xfrm>
        </p:spPr>
        <p:txBody>
          <a:bodyPr/>
          <a:lstStyle>
            <a:lvl1pPr marL="0" indent="0">
              <a:buClr>
                <a:srgbClr val="FDD205"/>
              </a:buClr>
              <a:buFontTx/>
              <a:buNone/>
              <a:defRPr sz="2400" b="1">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24" name="Inhaltsplatzhalter 2"/>
          <p:cNvSpPr>
            <a:spLocks noGrp="1"/>
          </p:cNvSpPr>
          <p:nvPr>
            <p:ph idx="12"/>
          </p:nvPr>
        </p:nvSpPr>
        <p:spPr>
          <a:xfrm>
            <a:off x="4644008" y="2060823"/>
            <a:ext cx="3804243" cy="792113"/>
          </a:xfrm>
        </p:spPr>
        <p:txBody>
          <a:bodyPr/>
          <a:lstStyle>
            <a:lvl1pPr marL="0" indent="0">
              <a:buClr>
                <a:srgbClr val="FDD205"/>
              </a:buClr>
              <a:buFontTx/>
              <a:buNone/>
              <a:defRPr sz="2400" b="1">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25" name="Inhaltsplatzhalter 2"/>
          <p:cNvSpPr>
            <a:spLocks noGrp="1"/>
          </p:cNvSpPr>
          <p:nvPr>
            <p:ph idx="13"/>
          </p:nvPr>
        </p:nvSpPr>
        <p:spPr>
          <a:xfrm>
            <a:off x="519705" y="2903139"/>
            <a:ext cx="3804243" cy="3388214"/>
          </a:xfrm>
        </p:spPr>
        <p:txBody>
          <a:bodyPr/>
          <a:lstStyle>
            <a:lvl1pPr>
              <a:buClr>
                <a:srgbClr val="FDD205"/>
              </a:buClr>
              <a:defRPr sz="2400">
                <a:solidFill>
                  <a:srgbClr val="918F90"/>
                </a:solidFill>
              </a:defRPr>
            </a:lvl1pPr>
            <a:lvl2pPr>
              <a:buClr>
                <a:srgbClr val="FDD205"/>
              </a:buClr>
              <a:defRPr sz="2000">
                <a:solidFill>
                  <a:srgbClr val="918F90"/>
                </a:solidFill>
              </a:defRPr>
            </a:lvl2pPr>
            <a:lvl3pPr>
              <a:buClr>
                <a:srgbClr val="FDD205"/>
              </a:buClr>
              <a:defRPr sz="1800">
                <a:solidFill>
                  <a:srgbClr val="918F90"/>
                </a:solidFill>
              </a:defRPr>
            </a:lvl3pPr>
            <a:lvl4pPr>
              <a:buClr>
                <a:srgbClr val="FDD205"/>
              </a:buClr>
              <a:defRPr sz="1600">
                <a:solidFill>
                  <a:srgbClr val="918F90"/>
                </a:solidFill>
              </a:defRPr>
            </a:lvl4pPr>
            <a:lvl5pPr>
              <a:buClr>
                <a:srgbClr val="FDD205"/>
              </a:buClr>
              <a:defRPr sz="1600">
                <a:solidFill>
                  <a:srgbClr val="918F90"/>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Abschnitts-&#10;überschrift">
    <p:spTree>
      <p:nvGrpSpPr>
        <p:cNvPr id="1" name=""/>
        <p:cNvGrpSpPr/>
        <p:nvPr/>
      </p:nvGrpSpPr>
      <p:grpSpPr>
        <a:xfrm>
          <a:off x="0" y="0"/>
          <a:ext cx="0" cy="0"/>
          <a:chOff x="0" y="0"/>
          <a:chExt cx="0" cy="0"/>
        </a:xfrm>
      </p:grpSpPr>
      <p:sp>
        <p:nvSpPr>
          <p:cNvPr id="3" name="Rechteck 2"/>
          <p:cNvSpPr/>
          <p:nvPr userDrawn="1"/>
        </p:nvSpPr>
        <p:spPr>
          <a:xfrm>
            <a:off x="0" y="1052513"/>
            <a:ext cx="9144000"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4"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ntertitel 2"/>
          <p:cNvSpPr txBox="1">
            <a:spLocks/>
          </p:cNvSpPr>
          <p:nvPr userDrawn="1"/>
        </p:nvSpPr>
        <p:spPr bwMode="auto">
          <a:xfrm>
            <a:off x="971550" y="358775"/>
            <a:ext cx="64008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BGM Basics</a:t>
            </a:r>
            <a:endParaRPr lang="de-DE" sz="2400" dirty="0"/>
          </a:p>
        </p:txBody>
      </p:sp>
      <p:pic>
        <p:nvPicPr>
          <p:cNvPr id="6" name="Grafik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358775"/>
            <a:ext cx="53498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75388" y="4508500"/>
            <a:ext cx="28495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5A104012-9309-4C72-B3B8-4B84B19588C2}"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21" name="Titel 1"/>
          <p:cNvSpPr>
            <a:spLocks noGrp="1"/>
          </p:cNvSpPr>
          <p:nvPr>
            <p:ph type="ctrTitle"/>
          </p:nvPr>
        </p:nvSpPr>
        <p:spPr>
          <a:xfrm>
            <a:off x="0" y="2751063"/>
            <a:ext cx="7772400" cy="1470025"/>
          </a:xfrm>
          <a:solidFill>
            <a:schemeClr val="bg1"/>
          </a:solidFill>
        </p:spPr>
        <p:txBody>
          <a:bodyPr lIns="360000">
            <a:normAutofit/>
          </a:bodyPr>
          <a:lstStyle>
            <a:lvl1pPr algn="l">
              <a:defRPr sz="3200">
                <a:solidFill>
                  <a:srgbClr val="918F90"/>
                </a:solidFill>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15477348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Abschnitts-&#10;überschrift">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6" name="Grafik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F4C3E834-BC4F-40B4-B934-0E4E1E92562F}"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0" name="Gerade Verbindung 9"/>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2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smtClean="0"/>
              <a:t>Titelmasterformat durch Klicken bearbeiten</a:t>
            </a:r>
            <a:endParaRPr lang="de-DE" dirty="0"/>
          </a:p>
        </p:txBody>
      </p:sp>
      <p:sp>
        <p:nvSpPr>
          <p:cNvPr id="30" name="Inhaltsplatzhalter 2"/>
          <p:cNvSpPr>
            <a:spLocks noGrp="1"/>
          </p:cNvSpPr>
          <p:nvPr>
            <p:ph idx="13"/>
          </p:nvPr>
        </p:nvSpPr>
        <p:spPr>
          <a:xfrm>
            <a:off x="179512" y="1988840"/>
            <a:ext cx="8784976" cy="4464496"/>
          </a:xfrm>
        </p:spPr>
        <p:txBody>
          <a:bodyPr lIns="360000"/>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416490906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Abschnitts-&#10;überschrift">
    <p:spTree>
      <p:nvGrpSpPr>
        <p:cNvPr id="1" name=""/>
        <p:cNvGrpSpPr/>
        <p:nvPr/>
      </p:nvGrpSpPr>
      <p:grpSpPr>
        <a:xfrm>
          <a:off x="0" y="0"/>
          <a:ext cx="0" cy="0"/>
          <a:chOff x="0" y="0"/>
          <a:chExt cx="0" cy="0"/>
        </a:xfrm>
      </p:grpSpPr>
      <p:sp>
        <p:nvSpPr>
          <p:cNvPr id="3" name="Rechteck 2"/>
          <p:cNvSpPr/>
          <p:nvPr userDrawn="1"/>
        </p:nvSpPr>
        <p:spPr>
          <a:xfrm>
            <a:off x="0" y="1052513"/>
            <a:ext cx="9144000"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pic>
        <p:nvPicPr>
          <p:cNvPr id="4"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ntertitel 2"/>
          <p:cNvSpPr txBox="1">
            <a:spLocks/>
          </p:cNvSpPr>
          <p:nvPr userDrawn="1"/>
        </p:nvSpPr>
        <p:spPr bwMode="auto">
          <a:xfrm>
            <a:off x="971550" y="358775"/>
            <a:ext cx="64008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BGM Basics</a:t>
            </a:r>
            <a:endParaRPr lang="de-DE" sz="2400" dirty="0"/>
          </a:p>
        </p:txBody>
      </p:sp>
      <p:pic>
        <p:nvPicPr>
          <p:cNvPr id="6" name="Grafik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358775"/>
            <a:ext cx="53498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cynthia\Desktop\transparen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r="25642"/>
          <a:stretch>
            <a:fillRect/>
          </a:stretch>
        </p:blipFill>
        <p:spPr bwMode="auto">
          <a:xfrm>
            <a:off x="6659563" y="3573463"/>
            <a:ext cx="2484437"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7353B940-0141-4EE4-B9D5-76F020F6ACD8}"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28" name="Titel 1"/>
          <p:cNvSpPr>
            <a:spLocks noGrp="1"/>
          </p:cNvSpPr>
          <p:nvPr>
            <p:ph type="ctrTitle"/>
          </p:nvPr>
        </p:nvSpPr>
        <p:spPr>
          <a:xfrm>
            <a:off x="0" y="1757265"/>
            <a:ext cx="7772400" cy="879647"/>
          </a:xfrm>
          <a:solidFill>
            <a:schemeClr val="bg1"/>
          </a:solidFill>
        </p:spPr>
        <p:txBody>
          <a:bodyPr lIns="360000">
            <a:normAutofit/>
          </a:bodyPr>
          <a:lstStyle>
            <a:lvl1pPr algn="l">
              <a:defRPr sz="3200">
                <a:solidFill>
                  <a:srgbClr val="918F90"/>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243575286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Abschnitts-&#10;überschrift">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6" name="Grafik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txBox="1">
            <a:spLocks/>
          </p:cNvSpPr>
          <p:nvPr userDrawn="1"/>
        </p:nvSpPr>
        <p:spPr>
          <a:xfrm>
            <a:off x="611188" y="1773238"/>
            <a:ext cx="7969250" cy="1160462"/>
          </a:xfrm>
          <a:prstGeom prst="rect">
            <a:avLst/>
          </a:prstGeom>
          <a:solidFill>
            <a:srgbClr val="FDD205">
              <a:alpha val="92000"/>
            </a:srgbClr>
          </a:solidFill>
        </p:spPr>
        <p:txBody>
          <a:bodyPr lIns="252000" anchor="ctr"/>
          <a:lstStyle>
            <a:lvl1pPr algn="l" defTabSz="914400" rtl="0" eaLnBrk="1" latinLnBrk="0" hangingPunct="1">
              <a:spcBef>
                <a:spcPct val="0"/>
              </a:spcBef>
              <a:buNone/>
              <a:defRPr sz="3600" kern="1200">
                <a:solidFill>
                  <a:schemeClr val="tx1"/>
                </a:solidFill>
                <a:latin typeface="+mj-lt"/>
                <a:ea typeface="+mj-ea"/>
                <a:cs typeface="+mj-cs"/>
              </a:defRPr>
            </a:lvl1pPr>
          </a:lstStyle>
          <a:p>
            <a:pPr fontAlgn="auto">
              <a:spcAft>
                <a:spcPts val="0"/>
              </a:spcAft>
              <a:defRPr/>
            </a:pPr>
            <a:endParaRPr lang="de-DE" sz="2800" b="1" dirty="0" smtClean="0">
              <a:solidFill>
                <a:schemeClr val="bg1"/>
              </a:solidFill>
            </a:endParaRPr>
          </a:p>
        </p:txBody>
      </p:sp>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9"/>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98E4DF6D-487E-460C-9218-007DD68FE253}"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1" name="Gerade Verbindung 10"/>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3" name="Inhaltsplatzhalter 2"/>
          <p:cNvSpPr>
            <a:spLocks noGrp="1"/>
          </p:cNvSpPr>
          <p:nvPr>
            <p:ph idx="1"/>
          </p:nvPr>
        </p:nvSpPr>
        <p:spPr>
          <a:xfrm>
            <a:off x="611560" y="2726922"/>
            <a:ext cx="7969440" cy="2422763"/>
          </a:xfrm>
          <a:solidFill>
            <a:schemeClr val="bg1">
              <a:lumMod val="50000"/>
              <a:alpha val="95000"/>
            </a:schemeClr>
          </a:solidFill>
        </p:spPr>
        <p:txBody>
          <a:bodyPr lIns="360000" tIns="144000"/>
          <a:lstStyle>
            <a:lvl1pPr>
              <a:buClr>
                <a:srgbClr val="FDD205"/>
              </a:buClr>
              <a:defRPr sz="2400">
                <a:solidFill>
                  <a:schemeClr val="bg1"/>
                </a:solidFill>
              </a:defRPr>
            </a:lvl1pPr>
            <a:lvl2pPr>
              <a:buClr>
                <a:srgbClr val="FDD205"/>
              </a:buClr>
              <a:defRPr sz="2000">
                <a:solidFill>
                  <a:schemeClr val="bg1"/>
                </a:solidFill>
              </a:defRPr>
            </a:lvl2pPr>
            <a:lvl3pPr>
              <a:buClr>
                <a:srgbClr val="FDD205"/>
              </a:buClr>
              <a:defRPr sz="1800">
                <a:solidFill>
                  <a:schemeClr val="bg1"/>
                </a:solidFill>
              </a:defRPr>
            </a:lvl3pPr>
            <a:lvl4pPr>
              <a:buClr>
                <a:srgbClr val="FDD205"/>
              </a:buClr>
              <a:defRPr sz="1600">
                <a:solidFill>
                  <a:schemeClr val="bg1"/>
                </a:solidFill>
              </a:defRPr>
            </a:lvl4pPr>
            <a:lvl5pPr>
              <a:buClr>
                <a:srgbClr val="FDD205"/>
              </a:buClr>
              <a:defRPr sz="1600">
                <a:solidFill>
                  <a:schemeClr val="bg1"/>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Inhaltsplatzhalter 2"/>
          <p:cNvSpPr>
            <a:spLocks noGrp="1"/>
          </p:cNvSpPr>
          <p:nvPr>
            <p:ph idx="11"/>
          </p:nvPr>
        </p:nvSpPr>
        <p:spPr>
          <a:xfrm>
            <a:off x="642789" y="1988839"/>
            <a:ext cx="7756163" cy="724839"/>
          </a:xfrm>
        </p:spPr>
        <p:txBody>
          <a:bodyPr lIns="360000">
            <a:noAutofit/>
          </a:bodyPr>
          <a:lstStyle>
            <a:lvl1pPr marL="0" indent="0">
              <a:buClr>
                <a:srgbClr val="FDD205"/>
              </a:buClr>
              <a:buFontTx/>
              <a:buNone/>
              <a:defRPr sz="2800" b="1">
                <a:solidFill>
                  <a:schemeClr val="bg1"/>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Tree>
    <p:extLst>
      <p:ext uri="{BB962C8B-B14F-4D97-AF65-F5344CB8AC3E}">
        <p14:creationId xmlns:p14="http://schemas.microsoft.com/office/powerpoint/2010/main" val="54785850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Abschnitts-&#10;überschrift">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6" name="Grafik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9"/>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98E4DF6D-487E-460C-9218-007DD68FE253}"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1" name="Gerade Verbindung 10"/>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3" name="Inhaltsplatzhalter 2"/>
          <p:cNvSpPr>
            <a:spLocks noGrp="1"/>
          </p:cNvSpPr>
          <p:nvPr>
            <p:ph idx="1"/>
          </p:nvPr>
        </p:nvSpPr>
        <p:spPr>
          <a:xfrm>
            <a:off x="611560" y="2726922"/>
            <a:ext cx="7969440" cy="2422763"/>
          </a:xfrm>
          <a:solidFill>
            <a:schemeClr val="bg1">
              <a:lumMod val="50000"/>
              <a:alpha val="95000"/>
            </a:schemeClr>
          </a:solidFill>
        </p:spPr>
        <p:txBody>
          <a:bodyPr lIns="360000" tIns="144000"/>
          <a:lstStyle>
            <a:lvl1pPr>
              <a:buClr>
                <a:srgbClr val="FDD205"/>
              </a:buClr>
              <a:defRPr sz="2400">
                <a:solidFill>
                  <a:schemeClr val="bg1"/>
                </a:solidFill>
              </a:defRPr>
            </a:lvl1pPr>
            <a:lvl2pPr>
              <a:buClr>
                <a:srgbClr val="FDD205"/>
              </a:buClr>
              <a:defRPr sz="2000">
                <a:solidFill>
                  <a:schemeClr val="bg1"/>
                </a:solidFill>
              </a:defRPr>
            </a:lvl2pPr>
            <a:lvl3pPr>
              <a:buClr>
                <a:srgbClr val="FDD205"/>
              </a:buClr>
              <a:defRPr sz="1800">
                <a:solidFill>
                  <a:schemeClr val="bg1"/>
                </a:solidFill>
              </a:defRPr>
            </a:lvl3pPr>
            <a:lvl4pPr>
              <a:buClr>
                <a:srgbClr val="FDD205"/>
              </a:buClr>
              <a:defRPr sz="1600">
                <a:solidFill>
                  <a:schemeClr val="bg1"/>
                </a:solidFill>
              </a:defRPr>
            </a:lvl4pPr>
            <a:lvl5pPr>
              <a:buClr>
                <a:srgbClr val="FDD205"/>
              </a:buClr>
              <a:defRPr sz="1600">
                <a:solidFill>
                  <a:schemeClr val="bg1"/>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Inhaltsplatzhalter 2"/>
          <p:cNvSpPr>
            <a:spLocks noGrp="1"/>
          </p:cNvSpPr>
          <p:nvPr>
            <p:ph idx="11"/>
          </p:nvPr>
        </p:nvSpPr>
        <p:spPr>
          <a:xfrm>
            <a:off x="642789" y="1988839"/>
            <a:ext cx="7756163" cy="724839"/>
          </a:xfrm>
        </p:spPr>
        <p:txBody>
          <a:bodyPr lIns="360000">
            <a:noAutofit/>
          </a:bodyPr>
          <a:lstStyle>
            <a:lvl1pPr marL="0" indent="0">
              <a:buClr>
                <a:srgbClr val="FDD205"/>
              </a:buClr>
              <a:buFontTx/>
              <a:buNone/>
              <a:defRPr sz="2800" b="1">
                <a:solidFill>
                  <a:schemeClr val="bg1"/>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Tree>
    <p:extLst>
      <p:ext uri="{BB962C8B-B14F-4D97-AF65-F5344CB8AC3E}">
        <p14:creationId xmlns:p14="http://schemas.microsoft.com/office/powerpoint/2010/main" val="17227240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793E5F0-20B5-4A08-82D9-C8F5B9E243DF}" type="datetimeFigureOut">
              <a:rPr lang="de-DE" smtClean="0"/>
              <a:pPr/>
              <a:t>14.02.2021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7DF4F64-A71F-4535-AA6E-1AE1F5E93F4F}" type="slidenum">
              <a:rPr lang="de-DE" smtClean="0"/>
              <a:pPr/>
              <a:t>‹Nr.›</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CF02A0AA-1381-4BF4-AE43-109D34FB80FA}" type="datetimeFigureOut">
              <a:rPr lang="de-DE" smtClean="0"/>
              <a:pPr/>
              <a:t>14.02.2021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51D91F6-E9C3-4D22-BAD8-1021A1945859}" type="slidenum">
              <a:rPr lang="de-DE" smtClean="0"/>
              <a:pPr/>
              <a:t>‹Nr.›</a:t>
            </a:fld>
            <a:endParaRPr lang="de-DE"/>
          </a:p>
        </p:txBody>
      </p:sp>
    </p:spTree>
    <p:extLst>
      <p:ext uri="{BB962C8B-B14F-4D97-AF65-F5344CB8AC3E}">
        <p14:creationId xmlns:p14="http://schemas.microsoft.com/office/powerpoint/2010/main" val="3117344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F02A0AA-1381-4BF4-AE43-109D34FB80FA}" type="datetimeFigureOut">
              <a:rPr lang="de-DE" smtClean="0"/>
              <a:pPr/>
              <a:t>14.02.2021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51D91F6-E9C3-4D22-BAD8-1021A1945859}" type="slidenum">
              <a:rPr lang="de-DE" smtClean="0"/>
              <a:pPr/>
              <a:t>‹Nr.›</a:t>
            </a:fld>
            <a:endParaRPr lang="de-DE"/>
          </a:p>
        </p:txBody>
      </p:sp>
    </p:spTree>
    <p:extLst>
      <p:ext uri="{BB962C8B-B14F-4D97-AF65-F5344CB8AC3E}">
        <p14:creationId xmlns:p14="http://schemas.microsoft.com/office/powerpoint/2010/main" val="754205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CF02A0AA-1381-4BF4-AE43-109D34FB80FA}" type="datetimeFigureOut">
              <a:rPr lang="de-DE" smtClean="0"/>
              <a:pPr/>
              <a:t>14.02.2021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51D91F6-E9C3-4D22-BAD8-1021A1945859}" type="slidenum">
              <a:rPr lang="de-DE" smtClean="0"/>
              <a:pPr/>
              <a:t>‹Nr.›</a:t>
            </a:fld>
            <a:endParaRPr lang="de-DE"/>
          </a:p>
        </p:txBody>
      </p:sp>
    </p:spTree>
    <p:extLst>
      <p:ext uri="{BB962C8B-B14F-4D97-AF65-F5344CB8AC3E}">
        <p14:creationId xmlns:p14="http://schemas.microsoft.com/office/powerpoint/2010/main" val="2532097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CF02A0AA-1381-4BF4-AE43-109D34FB80FA}" type="datetimeFigureOut">
              <a:rPr lang="de-DE" smtClean="0"/>
              <a:pPr/>
              <a:t>14.02.2021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51D91F6-E9C3-4D22-BAD8-1021A1945859}" type="slidenum">
              <a:rPr lang="de-DE" smtClean="0"/>
              <a:pPr/>
              <a:t>‹Nr.›</a:t>
            </a:fld>
            <a:endParaRPr lang="de-DE"/>
          </a:p>
        </p:txBody>
      </p:sp>
    </p:spTree>
    <p:extLst>
      <p:ext uri="{BB962C8B-B14F-4D97-AF65-F5344CB8AC3E}">
        <p14:creationId xmlns:p14="http://schemas.microsoft.com/office/powerpoint/2010/main" val="3586771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CF02A0AA-1381-4BF4-AE43-109D34FB80FA}" type="datetimeFigureOut">
              <a:rPr lang="de-DE" smtClean="0"/>
              <a:pPr/>
              <a:t>14.02.2021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51D91F6-E9C3-4D22-BAD8-1021A1945859}" type="slidenum">
              <a:rPr lang="de-DE" smtClean="0"/>
              <a:pPr/>
              <a:t>‹Nr.›</a:t>
            </a:fld>
            <a:endParaRPr lang="de-DE"/>
          </a:p>
        </p:txBody>
      </p:sp>
    </p:spTree>
    <p:extLst>
      <p:ext uri="{BB962C8B-B14F-4D97-AF65-F5344CB8AC3E}">
        <p14:creationId xmlns:p14="http://schemas.microsoft.com/office/powerpoint/2010/main" val="2151976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CF02A0AA-1381-4BF4-AE43-109D34FB80FA}" type="datetimeFigureOut">
              <a:rPr lang="de-DE" smtClean="0"/>
              <a:pPr/>
              <a:t>14.02.2021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51D91F6-E9C3-4D22-BAD8-1021A1945859}" type="slidenum">
              <a:rPr lang="de-DE" smtClean="0"/>
              <a:pPr/>
              <a:t>‹Nr.›</a:t>
            </a:fld>
            <a:endParaRPr lang="de-DE"/>
          </a:p>
        </p:txBody>
      </p:sp>
    </p:spTree>
    <p:extLst>
      <p:ext uri="{BB962C8B-B14F-4D97-AF65-F5344CB8AC3E}">
        <p14:creationId xmlns:p14="http://schemas.microsoft.com/office/powerpoint/2010/main" val="3363436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F02A0AA-1381-4BF4-AE43-109D34FB80FA}" type="datetimeFigureOut">
              <a:rPr lang="de-DE" smtClean="0"/>
              <a:pPr/>
              <a:t>14.02.2021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51D91F6-E9C3-4D22-BAD8-1021A1945859}" type="slidenum">
              <a:rPr lang="de-DE" smtClean="0"/>
              <a:pPr/>
              <a:t>‹Nr.›</a:t>
            </a:fld>
            <a:endParaRPr lang="de-DE"/>
          </a:p>
        </p:txBody>
      </p:sp>
    </p:spTree>
    <p:extLst>
      <p:ext uri="{BB962C8B-B14F-4D97-AF65-F5344CB8AC3E}">
        <p14:creationId xmlns:p14="http://schemas.microsoft.com/office/powerpoint/2010/main" val="3091902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CF02A0AA-1381-4BF4-AE43-109D34FB80FA}" type="datetimeFigureOut">
              <a:rPr lang="de-DE" smtClean="0"/>
              <a:pPr/>
              <a:t>14.02.2021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51D91F6-E9C3-4D22-BAD8-1021A1945859}" type="slidenum">
              <a:rPr lang="de-DE" smtClean="0"/>
              <a:pPr/>
              <a:t>‹Nr.›</a:t>
            </a:fld>
            <a:endParaRPr lang="de-DE"/>
          </a:p>
        </p:txBody>
      </p:sp>
    </p:spTree>
    <p:extLst>
      <p:ext uri="{BB962C8B-B14F-4D97-AF65-F5344CB8AC3E}">
        <p14:creationId xmlns:p14="http://schemas.microsoft.com/office/powerpoint/2010/main" val="3704763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CF02A0AA-1381-4BF4-AE43-109D34FB80FA}" type="datetimeFigureOut">
              <a:rPr lang="de-DE" smtClean="0"/>
              <a:pPr/>
              <a:t>14.02.2021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51D91F6-E9C3-4D22-BAD8-1021A1945859}" type="slidenum">
              <a:rPr lang="de-DE" smtClean="0"/>
              <a:pPr/>
              <a:t>‹Nr.›</a:t>
            </a:fld>
            <a:endParaRPr lang="de-DE"/>
          </a:p>
        </p:txBody>
      </p:sp>
    </p:spTree>
    <p:extLst>
      <p:ext uri="{BB962C8B-B14F-4D97-AF65-F5344CB8AC3E}">
        <p14:creationId xmlns:p14="http://schemas.microsoft.com/office/powerpoint/2010/main" val="3861281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F02A0AA-1381-4BF4-AE43-109D34FB80FA}" type="datetimeFigureOut">
              <a:rPr lang="de-DE" smtClean="0"/>
              <a:pPr/>
              <a:t>14.02.2021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51D91F6-E9C3-4D22-BAD8-1021A1945859}" type="slidenum">
              <a:rPr lang="de-DE" smtClean="0"/>
              <a:pPr/>
              <a:t>‹Nr.›</a:t>
            </a:fld>
            <a:endParaRPr lang="de-DE"/>
          </a:p>
        </p:txBody>
      </p:sp>
    </p:spTree>
    <p:extLst>
      <p:ext uri="{BB962C8B-B14F-4D97-AF65-F5344CB8AC3E}">
        <p14:creationId xmlns:p14="http://schemas.microsoft.com/office/powerpoint/2010/main" val="307719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3793E5F0-20B5-4A08-82D9-C8F5B9E243DF}" type="datetimeFigureOut">
              <a:rPr lang="de-DE" smtClean="0"/>
              <a:pPr/>
              <a:t>14.02.2021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7DF4F64-A71F-4535-AA6E-1AE1F5E93F4F}" type="slidenum">
              <a:rPr lang="de-DE" smtClean="0"/>
              <a:pPr/>
              <a:t>‹Nr.›</a:t>
            </a:fld>
            <a:endParaRPr lang="de-D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F02A0AA-1381-4BF4-AE43-109D34FB80FA}" type="datetimeFigureOut">
              <a:rPr lang="de-DE" smtClean="0"/>
              <a:pPr/>
              <a:t>14.02.2021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51D91F6-E9C3-4D22-BAD8-1021A1945859}" type="slidenum">
              <a:rPr lang="de-DE" smtClean="0"/>
              <a:pPr/>
              <a:t>‹Nr.›</a:t>
            </a:fld>
            <a:endParaRPr lang="de-DE"/>
          </a:p>
        </p:txBody>
      </p:sp>
    </p:spTree>
    <p:extLst>
      <p:ext uri="{BB962C8B-B14F-4D97-AF65-F5344CB8AC3E}">
        <p14:creationId xmlns:p14="http://schemas.microsoft.com/office/powerpoint/2010/main" val="344667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3" name="Rechteck 2"/>
          <p:cNvSpPr/>
          <p:nvPr userDrawn="1"/>
        </p:nvSpPr>
        <p:spPr>
          <a:xfrm>
            <a:off x="0" y="1052513"/>
            <a:ext cx="9144000"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4" name="Picture 15" descr="C:\Dokumente und Einstellungen\nora\Desktop\v1_auswertung_Selbsttest2.jpg"/>
          <p:cNvPicPr>
            <a:picLocks noChangeAspect="1" noChangeArrowheads="1"/>
          </p:cNvPicPr>
          <p:nvPr userDrawn="1"/>
        </p:nvPicPr>
        <p:blipFill>
          <a:blip r:embed="rId2" cstate="print"/>
          <a:srcRect/>
          <a:stretch>
            <a:fillRect/>
          </a:stretch>
        </p:blipFill>
        <p:spPr bwMode="auto">
          <a:xfrm>
            <a:off x="0" y="6597650"/>
            <a:ext cx="9144000" cy="260350"/>
          </a:xfrm>
          <a:prstGeom prst="rect">
            <a:avLst/>
          </a:prstGeom>
          <a:noFill/>
          <a:ln w="635">
            <a:solidFill>
              <a:schemeClr val="bg1">
                <a:lumMod val="85000"/>
              </a:schemeClr>
            </a:solidFill>
          </a:ln>
        </p:spPr>
      </p:pic>
      <p:sp>
        <p:nvSpPr>
          <p:cNvPr id="5" name="Textfeld 4"/>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rgbClr val="7F7F7F"/>
                </a:solidFill>
                <a:cs typeface="+mn-cs"/>
              </a:rPr>
              <a:t>BGM Online	BKK </a:t>
            </a:r>
            <a:r>
              <a:rPr lang="de-DE" sz="900" dirty="0" smtClean="0">
                <a:solidFill>
                  <a:srgbClr val="7F7F7F"/>
                </a:solidFill>
                <a:cs typeface="+mn-cs"/>
              </a:rPr>
              <a:t>Dachverband e.V.</a:t>
            </a:r>
            <a:r>
              <a:rPr lang="de-DE" sz="900" dirty="0">
                <a:solidFill>
                  <a:srgbClr val="7F7F7F"/>
                </a:solidFill>
                <a:cs typeface="+mn-cs"/>
              </a:rPr>
              <a:t>	Abteilung Gesundheitsförderung	http://</a:t>
            </a:r>
            <a:r>
              <a:rPr lang="de-DE" sz="900" dirty="0" smtClean="0">
                <a:solidFill>
                  <a:srgbClr val="7F7F7F"/>
                </a:solidFill>
                <a:cs typeface="+mn-cs"/>
              </a:rPr>
              <a:t>www.bkk-dv.de </a:t>
            </a:r>
            <a:r>
              <a:rPr lang="de-DE" sz="900" dirty="0">
                <a:solidFill>
                  <a:srgbClr val="7F7F7F"/>
                </a:solidFill>
                <a:cs typeface="+mn-cs"/>
              </a:rPr>
              <a:t>	</a:t>
            </a:r>
            <a:r>
              <a:rPr lang="de-DE" sz="900" dirty="0" smtClean="0">
                <a:solidFill>
                  <a:srgbClr val="7F7F7F"/>
                </a:solidFill>
                <a:cs typeface="+mn-cs"/>
              </a:rPr>
              <a:t>            </a:t>
            </a:r>
            <a:fld id="{606C0062-B95C-450D-B028-B25031EA9928}" type="slidenum">
              <a:rPr lang="de-DE" sz="900" smtClean="0">
                <a:solidFill>
                  <a:srgbClr val="7F7F7F"/>
                </a:solidFill>
                <a:cs typeface="+mn-cs"/>
              </a:rPr>
              <a:pPr eaLnBrk="1" fontAlgn="auto" hangingPunct="1">
                <a:spcBef>
                  <a:spcPts val="0"/>
                </a:spcBef>
                <a:spcAft>
                  <a:spcPts val="0"/>
                </a:spcAft>
                <a:defRPr/>
              </a:pPr>
              <a:t>‹Nr.›</a:t>
            </a:fld>
            <a:r>
              <a:rPr lang="de-DE" sz="900" dirty="0">
                <a:solidFill>
                  <a:srgbClr val="7F7F7F"/>
                </a:solidFill>
                <a:cs typeface="+mn-cs"/>
              </a:rPr>
              <a:t> </a:t>
            </a:r>
          </a:p>
        </p:txBody>
      </p:sp>
      <p:pic>
        <p:nvPicPr>
          <p:cNvPr id="6" name="Grafik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ntertitel 2"/>
          <p:cNvSpPr txBox="1">
            <a:spLocks/>
          </p:cNvSpPr>
          <p:nvPr userDrawn="1"/>
        </p:nvSpPr>
        <p:spPr bwMode="auto">
          <a:xfrm>
            <a:off x="971550" y="358775"/>
            <a:ext cx="64008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BGM Basics</a:t>
            </a:r>
            <a:endParaRPr lang="de-DE" sz="2400" dirty="0"/>
          </a:p>
        </p:txBody>
      </p:sp>
      <p:pic>
        <p:nvPicPr>
          <p:cNvPr id="8" name="Grafik 1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5288" y="358775"/>
            <a:ext cx="53498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el 1"/>
          <p:cNvSpPr>
            <a:spLocks noGrp="1"/>
          </p:cNvSpPr>
          <p:nvPr>
            <p:ph type="ctrTitle"/>
          </p:nvPr>
        </p:nvSpPr>
        <p:spPr>
          <a:xfrm>
            <a:off x="-1512" y="3068960"/>
            <a:ext cx="8784976" cy="1108923"/>
          </a:xfrm>
          <a:solidFill>
            <a:schemeClr val="bg1"/>
          </a:solidFill>
        </p:spPr>
        <p:txBody>
          <a:bodyPr lIns="360000">
            <a:noAutofit/>
          </a:bodyPr>
          <a:lstStyle>
            <a:lvl1pPr algn="l">
              <a:defRPr sz="4000">
                <a:solidFill>
                  <a:schemeClr val="bg1">
                    <a:lumMod val="50000"/>
                  </a:schemeClr>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3447913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6004" t="2" r="3938" b="-2080"/>
          <a:stretch>
            <a:fillRect/>
          </a:stretch>
        </p:blipFill>
        <p:spPr bwMode="auto">
          <a:xfrm>
            <a:off x="0" y="1019175"/>
            <a:ext cx="9144000" cy="579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userDrawn="1"/>
        </p:nvSpPr>
        <p:spPr>
          <a:xfrm>
            <a:off x="0" y="0"/>
            <a:ext cx="9137650" cy="103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5" name="Grafik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tertitel 2"/>
          <p:cNvSpPr txBox="1">
            <a:spLocks/>
          </p:cNvSpPr>
          <p:nvPr userDrawn="1"/>
        </p:nvSpPr>
        <p:spPr bwMode="auto">
          <a:xfrm>
            <a:off x="866775" y="320675"/>
            <a:ext cx="30813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Sucht</a:t>
            </a:r>
            <a:endParaRPr lang="de-DE" sz="2400" dirty="0"/>
          </a:p>
        </p:txBody>
      </p:sp>
      <p:pic>
        <p:nvPicPr>
          <p:cNvPr id="7"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0538" y="311150"/>
            <a:ext cx="34448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2"/>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716588" y="3644900"/>
            <a:ext cx="4060825"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Rechteck 9"/>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Textfeld 10"/>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066AA643-194E-41A2-87C4-7097EE8B9260}"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12" name="Titel 1"/>
          <p:cNvSpPr>
            <a:spLocks noGrp="1"/>
          </p:cNvSpPr>
          <p:nvPr>
            <p:ph type="ctrTitle"/>
          </p:nvPr>
        </p:nvSpPr>
        <p:spPr>
          <a:xfrm>
            <a:off x="0" y="2751063"/>
            <a:ext cx="6084168" cy="1470025"/>
          </a:xfrm>
          <a:solidFill>
            <a:srgbClr val="FDD205">
              <a:alpha val="91000"/>
            </a:srgbClr>
          </a:solidFill>
        </p:spPr>
        <p:txBody>
          <a:bodyPr lIns="360000">
            <a:normAutofit/>
          </a:bodyPr>
          <a:lstStyle>
            <a:lvl1pPr algn="l">
              <a:defRPr sz="3200" baseline="0">
                <a:solidFill>
                  <a:schemeClr val="bg1"/>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2185856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pic>
        <p:nvPicPr>
          <p:cNvPr id="3"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ntertitel 2"/>
          <p:cNvSpPr txBox="1">
            <a:spLocks/>
          </p:cNvSpPr>
          <p:nvPr userDrawn="1"/>
        </p:nvSpPr>
        <p:spPr bwMode="auto">
          <a:xfrm>
            <a:off x="1058863" y="311150"/>
            <a:ext cx="30813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Bewegung</a:t>
            </a:r>
            <a:endParaRPr lang="de-DE" sz="2400" dirty="0"/>
          </a:p>
        </p:txBody>
      </p:sp>
      <p:pic>
        <p:nvPicPr>
          <p:cNvPr id="5" name="Grafik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0538" y="347663"/>
            <a:ext cx="5524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1164" t="5052" r="648" b="5278"/>
          <a:stretch>
            <a:fillRect/>
          </a:stretch>
        </p:blipFill>
        <p:spPr bwMode="auto">
          <a:xfrm>
            <a:off x="0" y="1030288"/>
            <a:ext cx="9144000" cy="556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666F9A82-6159-44B4-B7B2-81EE1CF344CF}"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0" name="Grafik 1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9388" y="4437063"/>
            <a:ext cx="29527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el 1"/>
          <p:cNvSpPr>
            <a:spLocks noGrp="1"/>
          </p:cNvSpPr>
          <p:nvPr>
            <p:ph type="ctrTitle"/>
          </p:nvPr>
        </p:nvSpPr>
        <p:spPr>
          <a:xfrm>
            <a:off x="0" y="2751063"/>
            <a:ext cx="6084168" cy="1470025"/>
          </a:xfrm>
          <a:solidFill>
            <a:srgbClr val="FDD205">
              <a:alpha val="91000"/>
            </a:srgbClr>
          </a:solidFill>
        </p:spPr>
        <p:txBody>
          <a:bodyPr lIns="360000">
            <a:normAutofit/>
          </a:bodyPr>
          <a:lstStyle>
            <a:lvl1pPr algn="l">
              <a:defRPr sz="3200" baseline="0">
                <a:solidFill>
                  <a:schemeClr val="bg1"/>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2759325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elfoli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3110" b="10793"/>
          <a:stretch>
            <a:fillRect/>
          </a:stretch>
        </p:blipFill>
        <p:spPr bwMode="auto">
          <a:xfrm>
            <a:off x="0" y="1030288"/>
            <a:ext cx="9144000" cy="556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userDrawn="1"/>
        </p:nvSpPr>
        <p:spPr>
          <a:xfrm>
            <a:off x="0" y="0"/>
            <a:ext cx="9137650" cy="103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5" name="Grafik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tertitel 2"/>
          <p:cNvSpPr txBox="1">
            <a:spLocks/>
          </p:cNvSpPr>
          <p:nvPr userDrawn="1"/>
        </p:nvSpPr>
        <p:spPr bwMode="auto">
          <a:xfrm>
            <a:off x="1058863" y="311150"/>
            <a:ext cx="30813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BGM Basics</a:t>
            </a:r>
            <a:endParaRPr lang="de-DE" sz="2400" dirty="0"/>
          </a:p>
        </p:txBody>
      </p:sp>
      <p:pic>
        <p:nvPicPr>
          <p:cNvPr id="7"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8638" y="347663"/>
            <a:ext cx="4762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9"/>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BB18B7E6-D597-4937-9041-D0109A5BC802}"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1" name="Grafik 14"/>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550025" y="1268413"/>
            <a:ext cx="2693988"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a:spLocks noGrp="1"/>
          </p:cNvSpPr>
          <p:nvPr>
            <p:ph type="ctrTitle"/>
          </p:nvPr>
        </p:nvSpPr>
        <p:spPr>
          <a:xfrm>
            <a:off x="0" y="2751063"/>
            <a:ext cx="6084168" cy="1470025"/>
          </a:xfrm>
          <a:solidFill>
            <a:srgbClr val="FDD205">
              <a:alpha val="91000"/>
            </a:srgbClr>
          </a:solidFill>
        </p:spPr>
        <p:txBody>
          <a:bodyPr lIns="360000">
            <a:normAutofit/>
          </a:bodyPr>
          <a:lstStyle>
            <a:lvl1pPr algn="l">
              <a:defRPr sz="3200" baseline="0">
                <a:solidFill>
                  <a:schemeClr val="bg1"/>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2912342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9785" t="13786" r="1817" b="5315"/>
          <a:stretch>
            <a:fillRect/>
          </a:stretch>
        </p:blipFill>
        <p:spPr bwMode="auto">
          <a:xfrm>
            <a:off x="0" y="1019175"/>
            <a:ext cx="9144000" cy="557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userDrawn="1"/>
        </p:nvSpPr>
        <p:spPr>
          <a:xfrm>
            <a:off x="0" y="0"/>
            <a:ext cx="9137650" cy="103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5" name="Grafik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tertitel 2"/>
          <p:cNvSpPr txBox="1">
            <a:spLocks/>
          </p:cNvSpPr>
          <p:nvPr userDrawn="1"/>
        </p:nvSpPr>
        <p:spPr bwMode="auto">
          <a:xfrm>
            <a:off x="971550" y="320675"/>
            <a:ext cx="30813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Ernährung</a:t>
            </a:r>
            <a:endParaRPr lang="de-DE" sz="2400" dirty="0"/>
          </a:p>
        </p:txBody>
      </p:sp>
      <p:pic>
        <p:nvPicPr>
          <p:cNvPr id="7"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0538" y="242888"/>
            <a:ext cx="5175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9"/>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CEA58F78-1EF6-4A5D-8478-81CD9AF125E3}"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1" name="Grafik 12"/>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227763" y="4119563"/>
            <a:ext cx="32400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a:spLocks noGrp="1"/>
          </p:cNvSpPr>
          <p:nvPr>
            <p:ph type="ctrTitle"/>
          </p:nvPr>
        </p:nvSpPr>
        <p:spPr>
          <a:xfrm>
            <a:off x="0" y="2751063"/>
            <a:ext cx="6084168" cy="1470025"/>
          </a:xfrm>
          <a:solidFill>
            <a:srgbClr val="FDD205">
              <a:alpha val="91000"/>
            </a:srgbClr>
          </a:solidFill>
        </p:spPr>
        <p:txBody>
          <a:bodyPr lIns="360000">
            <a:normAutofit/>
          </a:bodyPr>
          <a:lstStyle>
            <a:lvl1pPr algn="l">
              <a:defRPr sz="3200" baseline="0">
                <a:solidFill>
                  <a:schemeClr val="bg1"/>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2232557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10936" r="5647" b="13031"/>
          <a:stretch>
            <a:fillRect/>
          </a:stretch>
        </p:blipFill>
        <p:spPr bwMode="auto">
          <a:xfrm>
            <a:off x="0" y="1019175"/>
            <a:ext cx="9229725" cy="557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userDrawn="1"/>
        </p:nvSpPr>
        <p:spPr>
          <a:xfrm>
            <a:off x="0" y="0"/>
            <a:ext cx="9137650" cy="103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5" name="Grafik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tertitel 2"/>
          <p:cNvSpPr txBox="1">
            <a:spLocks/>
          </p:cNvSpPr>
          <p:nvPr userDrawn="1"/>
        </p:nvSpPr>
        <p:spPr bwMode="auto">
          <a:xfrm>
            <a:off x="971550" y="320675"/>
            <a:ext cx="30813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Stress</a:t>
            </a:r>
            <a:endParaRPr lang="de-DE" sz="2400" dirty="0"/>
          </a:p>
        </p:txBody>
      </p:sp>
      <p:pic>
        <p:nvPicPr>
          <p:cNvPr id="7"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0225" y="320675"/>
            <a:ext cx="4127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9"/>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721615E8-9D9B-48B0-8CB7-BAD99806C83D}"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1" name="Grafik 12"/>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450013" y="4725988"/>
            <a:ext cx="24431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a:spLocks noGrp="1"/>
          </p:cNvSpPr>
          <p:nvPr>
            <p:ph type="ctrTitle"/>
          </p:nvPr>
        </p:nvSpPr>
        <p:spPr>
          <a:xfrm>
            <a:off x="0" y="2751063"/>
            <a:ext cx="6084168" cy="1470025"/>
          </a:xfrm>
          <a:solidFill>
            <a:srgbClr val="FDD205">
              <a:alpha val="91000"/>
            </a:srgbClr>
          </a:solidFill>
        </p:spPr>
        <p:txBody>
          <a:bodyPr lIns="360000">
            <a:normAutofit/>
          </a:bodyPr>
          <a:lstStyle>
            <a:lvl1pPr algn="l">
              <a:defRPr sz="3200" baseline="0">
                <a:solidFill>
                  <a:schemeClr val="bg1"/>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3966209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elfoli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12498" t="3531" r="-992" b="16731"/>
          <a:stretch>
            <a:fillRect/>
          </a:stretch>
        </p:blipFill>
        <p:spPr bwMode="auto">
          <a:xfrm>
            <a:off x="-15875" y="1030288"/>
            <a:ext cx="9267825" cy="556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userDrawn="1"/>
        </p:nvSpPr>
        <p:spPr>
          <a:xfrm>
            <a:off x="0" y="0"/>
            <a:ext cx="9137650" cy="103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5" name="Grafik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tertitel 2"/>
          <p:cNvSpPr txBox="1">
            <a:spLocks/>
          </p:cNvSpPr>
          <p:nvPr userDrawn="1"/>
        </p:nvSpPr>
        <p:spPr bwMode="auto">
          <a:xfrm>
            <a:off x="971550" y="320675"/>
            <a:ext cx="30813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Stress</a:t>
            </a:r>
            <a:endParaRPr lang="de-DE" sz="2400" dirty="0"/>
          </a:p>
        </p:txBody>
      </p:sp>
      <p:pic>
        <p:nvPicPr>
          <p:cNvPr id="7"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0225" y="320675"/>
            <a:ext cx="4127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9"/>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12F36073-1786-4315-B05C-73A082278BA8}"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1" name="Grafik 12"/>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875" y="4584700"/>
            <a:ext cx="2643188"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a:spLocks noGrp="1"/>
          </p:cNvSpPr>
          <p:nvPr>
            <p:ph type="ctrTitle"/>
          </p:nvPr>
        </p:nvSpPr>
        <p:spPr>
          <a:xfrm>
            <a:off x="0" y="2751063"/>
            <a:ext cx="6084168" cy="1470025"/>
          </a:xfrm>
          <a:solidFill>
            <a:srgbClr val="FDD205">
              <a:alpha val="91000"/>
            </a:srgbClr>
          </a:solidFill>
        </p:spPr>
        <p:txBody>
          <a:bodyPr lIns="360000">
            <a:normAutofit/>
          </a:bodyPr>
          <a:lstStyle>
            <a:lvl1pPr algn="l">
              <a:defRPr sz="3200" baseline="0">
                <a:solidFill>
                  <a:schemeClr val="bg1"/>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681580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elfoli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19554" t="30460" r="21281" b="14655"/>
          <a:stretch>
            <a:fillRect/>
          </a:stretch>
        </p:blipFill>
        <p:spPr bwMode="auto">
          <a:xfrm>
            <a:off x="-15875" y="933450"/>
            <a:ext cx="9159875" cy="566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userDrawn="1"/>
        </p:nvSpPr>
        <p:spPr>
          <a:xfrm>
            <a:off x="0" y="0"/>
            <a:ext cx="9144000" cy="103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5" name="Grafik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tertitel 2"/>
          <p:cNvSpPr txBox="1">
            <a:spLocks/>
          </p:cNvSpPr>
          <p:nvPr userDrawn="1"/>
        </p:nvSpPr>
        <p:spPr bwMode="auto">
          <a:xfrm>
            <a:off x="971550" y="3206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BEM Eingliederungsmanagement</a:t>
            </a:r>
            <a:endParaRPr lang="de-DE" sz="2400" dirty="0"/>
          </a:p>
        </p:txBody>
      </p:sp>
      <p:pic>
        <p:nvPicPr>
          <p:cNvPr id="7"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3713" y="320675"/>
            <a:ext cx="4492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9"/>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551BDD0D-AECD-4C8E-AD64-9DC4F4845F2C}"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1" name="Grafik 12"/>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875" y="4476750"/>
            <a:ext cx="2795588"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a:spLocks noGrp="1"/>
          </p:cNvSpPr>
          <p:nvPr>
            <p:ph type="ctrTitle"/>
          </p:nvPr>
        </p:nvSpPr>
        <p:spPr>
          <a:xfrm>
            <a:off x="0" y="2751063"/>
            <a:ext cx="6084168" cy="1470025"/>
          </a:xfrm>
          <a:solidFill>
            <a:srgbClr val="FDD205">
              <a:alpha val="91000"/>
            </a:srgbClr>
          </a:solidFill>
        </p:spPr>
        <p:txBody>
          <a:bodyPr lIns="360000">
            <a:normAutofit/>
          </a:bodyPr>
          <a:lstStyle>
            <a:lvl1pPr algn="l">
              <a:defRPr sz="3200" baseline="0">
                <a:solidFill>
                  <a:schemeClr val="bg1"/>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2665283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itelfoli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186" t="24500" r="20596" b="26398"/>
          <a:stretch>
            <a:fillRect/>
          </a:stretch>
        </p:blipFill>
        <p:spPr bwMode="auto">
          <a:xfrm>
            <a:off x="-36513" y="933450"/>
            <a:ext cx="9180513" cy="566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userDrawn="1"/>
        </p:nvSpPr>
        <p:spPr>
          <a:xfrm>
            <a:off x="0" y="0"/>
            <a:ext cx="9144000" cy="103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5" name="Grafik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tertitel 2"/>
          <p:cNvSpPr txBox="1">
            <a:spLocks/>
          </p:cNvSpPr>
          <p:nvPr userDrawn="1"/>
        </p:nvSpPr>
        <p:spPr bwMode="auto">
          <a:xfrm>
            <a:off x="971550" y="3206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BEM Eingliederungsmanagement</a:t>
            </a:r>
            <a:endParaRPr lang="de-DE" sz="2400" dirty="0"/>
          </a:p>
        </p:txBody>
      </p:sp>
      <p:pic>
        <p:nvPicPr>
          <p:cNvPr id="7"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3713" y="320675"/>
            <a:ext cx="4492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9"/>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0039D345-2D94-4075-8BBE-EF0D4AC11034}"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1" name="Grafik 12"/>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875" y="4476750"/>
            <a:ext cx="2795588"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a:spLocks noGrp="1"/>
          </p:cNvSpPr>
          <p:nvPr>
            <p:ph type="ctrTitle"/>
          </p:nvPr>
        </p:nvSpPr>
        <p:spPr>
          <a:xfrm>
            <a:off x="0" y="2751063"/>
            <a:ext cx="6084168" cy="1470025"/>
          </a:xfrm>
          <a:solidFill>
            <a:srgbClr val="FDD205">
              <a:alpha val="91000"/>
            </a:srgbClr>
          </a:solidFill>
        </p:spPr>
        <p:txBody>
          <a:bodyPr lIns="360000">
            <a:normAutofit/>
          </a:bodyPr>
          <a:lstStyle>
            <a:lvl1pPr algn="l">
              <a:defRPr sz="3200" baseline="0">
                <a:solidFill>
                  <a:schemeClr val="bg1"/>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3357075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3793E5F0-20B5-4A08-82D9-C8F5B9E243DF}" type="datetimeFigureOut">
              <a:rPr lang="de-DE" smtClean="0"/>
              <a:pPr/>
              <a:t>14.02.2021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7DF4F64-A71F-4535-AA6E-1AE1F5E93F4F}" type="slidenum">
              <a:rPr lang="de-DE" smtClean="0"/>
              <a:pPr/>
              <a:t>‹Nr.›</a:t>
            </a:fld>
            <a:endParaRPr lang="de-D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Abschnitts-&#10;überschrift">
    <p:spTree>
      <p:nvGrpSpPr>
        <p:cNvPr id="1" name=""/>
        <p:cNvGrpSpPr/>
        <p:nvPr/>
      </p:nvGrpSpPr>
      <p:grpSpPr>
        <a:xfrm>
          <a:off x="0" y="0"/>
          <a:ext cx="0" cy="0"/>
          <a:chOff x="0" y="0"/>
          <a:chExt cx="0" cy="0"/>
        </a:xfrm>
      </p:grpSpPr>
      <p:sp>
        <p:nvSpPr>
          <p:cNvPr id="3" name="Rechteck 2"/>
          <p:cNvSpPr/>
          <p:nvPr userDrawn="1"/>
        </p:nvSpPr>
        <p:spPr>
          <a:xfrm>
            <a:off x="0" y="1052513"/>
            <a:ext cx="9144000"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4"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ntertitel 2"/>
          <p:cNvSpPr txBox="1">
            <a:spLocks/>
          </p:cNvSpPr>
          <p:nvPr userDrawn="1"/>
        </p:nvSpPr>
        <p:spPr bwMode="auto">
          <a:xfrm>
            <a:off x="971550" y="358775"/>
            <a:ext cx="64008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BGM Basics</a:t>
            </a:r>
            <a:endParaRPr lang="de-DE" sz="2400" dirty="0"/>
          </a:p>
        </p:txBody>
      </p:sp>
      <p:pic>
        <p:nvPicPr>
          <p:cNvPr id="6" name="Grafik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358775"/>
            <a:ext cx="53498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75388" y="4508500"/>
            <a:ext cx="28495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5A104012-9309-4C72-B3B8-4B84B19588C2}"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21" name="Titel 1"/>
          <p:cNvSpPr>
            <a:spLocks noGrp="1"/>
          </p:cNvSpPr>
          <p:nvPr>
            <p:ph type="ctrTitle"/>
          </p:nvPr>
        </p:nvSpPr>
        <p:spPr>
          <a:xfrm>
            <a:off x="0" y="2751063"/>
            <a:ext cx="7772400" cy="1470025"/>
          </a:xfrm>
          <a:solidFill>
            <a:schemeClr val="bg1"/>
          </a:solidFill>
        </p:spPr>
        <p:txBody>
          <a:bodyPr lIns="360000">
            <a:normAutofit/>
          </a:bodyPr>
          <a:lstStyle>
            <a:lvl1pPr algn="l">
              <a:defRPr sz="3200">
                <a:solidFill>
                  <a:srgbClr val="918F90"/>
                </a:solidFill>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3119338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Abschnitts-&#10;überschrift">
    <p:spTree>
      <p:nvGrpSpPr>
        <p:cNvPr id="1" name=""/>
        <p:cNvGrpSpPr/>
        <p:nvPr/>
      </p:nvGrpSpPr>
      <p:grpSpPr>
        <a:xfrm>
          <a:off x="0" y="0"/>
          <a:ext cx="0" cy="0"/>
          <a:chOff x="0" y="0"/>
          <a:chExt cx="0" cy="0"/>
        </a:xfrm>
      </p:grpSpPr>
      <p:sp>
        <p:nvSpPr>
          <p:cNvPr id="3" name="Rechteck 2"/>
          <p:cNvSpPr/>
          <p:nvPr userDrawn="1"/>
        </p:nvSpPr>
        <p:spPr>
          <a:xfrm>
            <a:off x="0" y="1052513"/>
            <a:ext cx="9144000"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4"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56325" y="4424363"/>
            <a:ext cx="29686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Textfeld 6"/>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B22E8560-5C4A-4233-8A32-166F04C61C45}"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8" name="Untertitel 2"/>
          <p:cNvSpPr txBox="1">
            <a:spLocks/>
          </p:cNvSpPr>
          <p:nvPr userDrawn="1"/>
        </p:nvSpPr>
        <p:spPr bwMode="auto">
          <a:xfrm>
            <a:off x="866775" y="320675"/>
            <a:ext cx="30813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Sucht</a:t>
            </a:r>
            <a:endParaRPr lang="de-DE" sz="2400" dirty="0"/>
          </a:p>
        </p:txBody>
      </p:sp>
      <p:pic>
        <p:nvPicPr>
          <p:cNvPr id="9"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0538" y="311150"/>
            <a:ext cx="34448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p:cNvSpPr>
            <a:spLocks noGrp="1"/>
          </p:cNvSpPr>
          <p:nvPr>
            <p:ph type="ctrTitle"/>
          </p:nvPr>
        </p:nvSpPr>
        <p:spPr>
          <a:xfrm>
            <a:off x="0" y="2751063"/>
            <a:ext cx="7772400" cy="1470025"/>
          </a:xfrm>
          <a:solidFill>
            <a:schemeClr val="bg1"/>
          </a:solidFill>
        </p:spPr>
        <p:txBody>
          <a:bodyPr lIns="360000">
            <a:normAutofit/>
          </a:bodyPr>
          <a:lstStyle>
            <a:lvl1pPr algn="l">
              <a:defRPr sz="3200">
                <a:solidFill>
                  <a:srgbClr val="918F90"/>
                </a:solidFill>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440155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Abschnitts-&#10;überschrift">
    <p:spTree>
      <p:nvGrpSpPr>
        <p:cNvPr id="1" name=""/>
        <p:cNvGrpSpPr/>
        <p:nvPr/>
      </p:nvGrpSpPr>
      <p:grpSpPr>
        <a:xfrm>
          <a:off x="0" y="0"/>
          <a:ext cx="0" cy="0"/>
          <a:chOff x="0" y="0"/>
          <a:chExt cx="0" cy="0"/>
        </a:xfrm>
      </p:grpSpPr>
      <p:sp>
        <p:nvSpPr>
          <p:cNvPr id="3" name="Rechteck 2"/>
          <p:cNvSpPr/>
          <p:nvPr userDrawn="1"/>
        </p:nvSpPr>
        <p:spPr>
          <a:xfrm>
            <a:off x="0" y="1052513"/>
            <a:ext cx="9144000"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4"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24538" y="4437063"/>
            <a:ext cx="295116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Textfeld 6"/>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EA62B6EC-3D78-490C-92AD-8616459A6D21}"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8" name="Untertitel 2"/>
          <p:cNvSpPr txBox="1">
            <a:spLocks/>
          </p:cNvSpPr>
          <p:nvPr userDrawn="1"/>
        </p:nvSpPr>
        <p:spPr bwMode="auto">
          <a:xfrm>
            <a:off x="1058863" y="311150"/>
            <a:ext cx="30813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Bewegung</a:t>
            </a:r>
            <a:endParaRPr lang="de-DE" sz="2400" dirty="0"/>
          </a:p>
        </p:txBody>
      </p:sp>
      <p:pic>
        <p:nvPicPr>
          <p:cNvPr id="9"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0538" y="347663"/>
            <a:ext cx="5524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p:cNvSpPr>
            <a:spLocks noGrp="1"/>
          </p:cNvSpPr>
          <p:nvPr>
            <p:ph type="ctrTitle"/>
          </p:nvPr>
        </p:nvSpPr>
        <p:spPr>
          <a:xfrm>
            <a:off x="0" y="2751063"/>
            <a:ext cx="7772400" cy="1470025"/>
          </a:xfrm>
          <a:solidFill>
            <a:schemeClr val="bg1"/>
          </a:solidFill>
        </p:spPr>
        <p:txBody>
          <a:bodyPr lIns="360000">
            <a:normAutofit/>
          </a:bodyPr>
          <a:lstStyle>
            <a:lvl1pPr algn="l">
              <a:defRPr sz="3200">
                <a:solidFill>
                  <a:srgbClr val="918F90"/>
                </a:solidFill>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1161746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Abschnitts-&#10;überschrift">
    <p:spTree>
      <p:nvGrpSpPr>
        <p:cNvPr id="1" name=""/>
        <p:cNvGrpSpPr/>
        <p:nvPr/>
      </p:nvGrpSpPr>
      <p:grpSpPr>
        <a:xfrm>
          <a:off x="0" y="0"/>
          <a:ext cx="0" cy="0"/>
          <a:chOff x="0" y="0"/>
          <a:chExt cx="0" cy="0"/>
        </a:xfrm>
      </p:grpSpPr>
      <p:sp>
        <p:nvSpPr>
          <p:cNvPr id="3" name="Rechteck 2"/>
          <p:cNvSpPr/>
          <p:nvPr userDrawn="1"/>
        </p:nvSpPr>
        <p:spPr>
          <a:xfrm>
            <a:off x="0" y="1052513"/>
            <a:ext cx="9144000"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4"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57913" y="4365625"/>
            <a:ext cx="295116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Textfeld 6"/>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7FF40E2E-650D-426B-9E9A-26A13310D06A}"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8" name="Untertitel 2"/>
          <p:cNvSpPr txBox="1">
            <a:spLocks/>
          </p:cNvSpPr>
          <p:nvPr userDrawn="1"/>
        </p:nvSpPr>
        <p:spPr bwMode="auto">
          <a:xfrm>
            <a:off x="971550" y="320675"/>
            <a:ext cx="30813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Ernährung</a:t>
            </a:r>
            <a:endParaRPr lang="de-DE" sz="2400" dirty="0"/>
          </a:p>
        </p:txBody>
      </p:sp>
      <p:pic>
        <p:nvPicPr>
          <p:cNvPr id="9"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0538" y="242888"/>
            <a:ext cx="5175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p:cNvSpPr>
            <a:spLocks noGrp="1"/>
          </p:cNvSpPr>
          <p:nvPr>
            <p:ph type="ctrTitle"/>
          </p:nvPr>
        </p:nvSpPr>
        <p:spPr>
          <a:xfrm>
            <a:off x="0" y="2751063"/>
            <a:ext cx="7772400" cy="1470025"/>
          </a:xfrm>
          <a:solidFill>
            <a:schemeClr val="bg1"/>
          </a:solidFill>
        </p:spPr>
        <p:txBody>
          <a:bodyPr lIns="360000">
            <a:normAutofit/>
          </a:bodyPr>
          <a:lstStyle>
            <a:lvl1pPr algn="l">
              <a:defRPr sz="3200">
                <a:solidFill>
                  <a:srgbClr val="918F90"/>
                </a:solidFill>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1975436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Abschnitts-&#10;überschrift">
    <p:spTree>
      <p:nvGrpSpPr>
        <p:cNvPr id="1" name=""/>
        <p:cNvGrpSpPr/>
        <p:nvPr/>
      </p:nvGrpSpPr>
      <p:grpSpPr>
        <a:xfrm>
          <a:off x="0" y="0"/>
          <a:ext cx="0" cy="0"/>
          <a:chOff x="0" y="0"/>
          <a:chExt cx="0" cy="0"/>
        </a:xfrm>
      </p:grpSpPr>
      <p:sp>
        <p:nvSpPr>
          <p:cNvPr id="3" name="Rechteck 2"/>
          <p:cNvSpPr/>
          <p:nvPr userDrawn="1"/>
        </p:nvSpPr>
        <p:spPr>
          <a:xfrm>
            <a:off x="0" y="1052513"/>
            <a:ext cx="9144000"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4"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00788" y="4465638"/>
            <a:ext cx="273526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Textfeld 6"/>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6ABB99AF-5787-46DA-A900-207B3B67184D}"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8" name="Untertitel 2"/>
          <p:cNvSpPr txBox="1">
            <a:spLocks/>
          </p:cNvSpPr>
          <p:nvPr userDrawn="1"/>
        </p:nvSpPr>
        <p:spPr bwMode="auto">
          <a:xfrm>
            <a:off x="971550" y="320675"/>
            <a:ext cx="30813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Stress</a:t>
            </a:r>
            <a:endParaRPr lang="de-DE" sz="2400" dirty="0"/>
          </a:p>
        </p:txBody>
      </p:sp>
      <p:pic>
        <p:nvPicPr>
          <p:cNvPr id="9"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0225" y="320675"/>
            <a:ext cx="4127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p:cNvSpPr>
            <a:spLocks noGrp="1"/>
          </p:cNvSpPr>
          <p:nvPr>
            <p:ph type="ctrTitle"/>
          </p:nvPr>
        </p:nvSpPr>
        <p:spPr>
          <a:xfrm>
            <a:off x="0" y="2751063"/>
            <a:ext cx="7772400" cy="1470025"/>
          </a:xfrm>
          <a:solidFill>
            <a:schemeClr val="bg1"/>
          </a:solidFill>
        </p:spPr>
        <p:txBody>
          <a:bodyPr lIns="360000">
            <a:normAutofit/>
          </a:bodyPr>
          <a:lstStyle>
            <a:lvl1pPr algn="l">
              <a:defRPr sz="3200">
                <a:solidFill>
                  <a:srgbClr val="918F90"/>
                </a:solidFill>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889633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Abschnitts-&#10;überschrift">
    <p:spTree>
      <p:nvGrpSpPr>
        <p:cNvPr id="1" name=""/>
        <p:cNvGrpSpPr/>
        <p:nvPr/>
      </p:nvGrpSpPr>
      <p:grpSpPr>
        <a:xfrm>
          <a:off x="0" y="0"/>
          <a:ext cx="0" cy="0"/>
          <a:chOff x="0" y="0"/>
          <a:chExt cx="0" cy="0"/>
        </a:xfrm>
      </p:grpSpPr>
      <p:sp>
        <p:nvSpPr>
          <p:cNvPr id="3" name="Rechteck 2"/>
          <p:cNvSpPr/>
          <p:nvPr userDrawn="1"/>
        </p:nvSpPr>
        <p:spPr>
          <a:xfrm>
            <a:off x="0" y="1052513"/>
            <a:ext cx="9144000"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4"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27763" y="4465638"/>
            <a:ext cx="28082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Textfeld 6"/>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966A739D-7E27-43EB-8E52-9FB8618C9149}"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8" name="Untertitel 2"/>
          <p:cNvSpPr txBox="1">
            <a:spLocks/>
          </p:cNvSpPr>
          <p:nvPr userDrawn="1"/>
        </p:nvSpPr>
        <p:spPr bwMode="auto">
          <a:xfrm>
            <a:off x="971550" y="3206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BEM Eingliederungsmanagement</a:t>
            </a:r>
            <a:endParaRPr lang="de-DE" sz="2400" dirty="0"/>
          </a:p>
        </p:txBody>
      </p:sp>
      <p:pic>
        <p:nvPicPr>
          <p:cNvPr id="9"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3713" y="320675"/>
            <a:ext cx="4492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p:cNvSpPr>
            <a:spLocks noGrp="1"/>
          </p:cNvSpPr>
          <p:nvPr>
            <p:ph type="ctrTitle"/>
          </p:nvPr>
        </p:nvSpPr>
        <p:spPr>
          <a:xfrm>
            <a:off x="0" y="2751063"/>
            <a:ext cx="7772400" cy="1470025"/>
          </a:xfrm>
          <a:solidFill>
            <a:schemeClr val="bg1"/>
          </a:solidFill>
        </p:spPr>
        <p:txBody>
          <a:bodyPr lIns="360000">
            <a:normAutofit/>
          </a:bodyPr>
          <a:lstStyle>
            <a:lvl1pPr algn="l">
              <a:defRPr sz="3200">
                <a:solidFill>
                  <a:srgbClr val="918F90"/>
                </a:solidFill>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4131322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Abschnitts-&#10;überschrift">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6" name="Grafik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16B0B00D-680B-4EF9-9338-A4877918C8F0}"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0" name="Grafik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343650" y="4149725"/>
            <a:ext cx="30527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10"/>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2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smtClean="0"/>
              <a:t>Titelmasterformat durch Klicken bearbeiten</a:t>
            </a:r>
            <a:endParaRPr lang="de-DE" dirty="0"/>
          </a:p>
        </p:txBody>
      </p:sp>
      <p:sp>
        <p:nvSpPr>
          <p:cNvPr id="30" name="Inhaltsplatzhalter 2"/>
          <p:cNvSpPr>
            <a:spLocks noGrp="1"/>
          </p:cNvSpPr>
          <p:nvPr>
            <p:ph idx="13"/>
          </p:nvPr>
        </p:nvSpPr>
        <p:spPr>
          <a:xfrm>
            <a:off x="179512" y="1988840"/>
            <a:ext cx="8784976" cy="4464496"/>
          </a:xfrm>
        </p:spPr>
        <p:txBody>
          <a:bodyPr lIns="360000"/>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670810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Abschnitts-&#10;überschrift">
    <p:spTree>
      <p:nvGrpSpPr>
        <p:cNvPr id="1" name=""/>
        <p:cNvGrpSpPr/>
        <p:nvPr/>
      </p:nvGrpSpPr>
      <p:grpSpPr>
        <a:xfrm>
          <a:off x="0" y="0"/>
          <a:ext cx="0" cy="0"/>
          <a:chOff x="0" y="0"/>
          <a:chExt cx="0" cy="0"/>
        </a:xfrm>
      </p:grpSpPr>
      <p:pic>
        <p:nvPicPr>
          <p:cNvPr id="4" name="Picture 2" descr="C:\Worx_Stefan\Projekte\zone35\BKK_Bilddatenbank\DVD_01\42-21583446.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b="3246"/>
          <a:stretch>
            <a:fillRect/>
          </a:stretch>
        </p:blipFill>
        <p:spPr bwMode="auto">
          <a:xfrm>
            <a:off x="0" y="692150"/>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7" name="Grafik 1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9"/>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F00669A9-AE61-44E9-92A3-C44D004C73CB}"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3" name="Gerade Verbindung 12"/>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1" name="Inhaltsplatzhalter 2"/>
          <p:cNvSpPr>
            <a:spLocks noGrp="1"/>
          </p:cNvSpPr>
          <p:nvPr>
            <p:ph idx="11"/>
          </p:nvPr>
        </p:nvSpPr>
        <p:spPr>
          <a:xfrm>
            <a:off x="395536" y="2132856"/>
            <a:ext cx="6387648" cy="601573"/>
          </a:xfrm>
          <a:solidFill>
            <a:srgbClr val="FDD205">
              <a:alpha val="90000"/>
            </a:srgbClr>
          </a:solidFill>
        </p:spPr>
        <p:txBody>
          <a:bodyPr lIns="360000" tIns="144000">
            <a:noAutofit/>
          </a:bodyPr>
          <a:lstStyle>
            <a:lvl1pPr marL="0" indent="0">
              <a:buClr>
                <a:srgbClr val="FDD205"/>
              </a:buClr>
              <a:buFontTx/>
              <a:buNone/>
              <a:defRPr sz="2400" b="1">
                <a:solidFill>
                  <a:schemeClr val="bg1"/>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12" name="Inhaltsplatzhalter 2"/>
          <p:cNvSpPr>
            <a:spLocks noGrp="1"/>
          </p:cNvSpPr>
          <p:nvPr>
            <p:ph idx="1"/>
          </p:nvPr>
        </p:nvSpPr>
        <p:spPr>
          <a:xfrm>
            <a:off x="395536" y="2734430"/>
            <a:ext cx="6387648" cy="1918708"/>
          </a:xfrm>
          <a:solidFill>
            <a:schemeClr val="bg1">
              <a:lumMod val="50000"/>
              <a:alpha val="90000"/>
            </a:schemeClr>
          </a:solidFill>
        </p:spPr>
        <p:txBody>
          <a:bodyPr lIns="360000" tIns="144000"/>
          <a:lstStyle>
            <a:lvl1pPr>
              <a:buClr>
                <a:srgbClr val="FDD205"/>
              </a:buClr>
              <a:defRPr sz="2400">
                <a:solidFill>
                  <a:schemeClr val="bg1"/>
                </a:solidFill>
              </a:defRPr>
            </a:lvl1pPr>
            <a:lvl2pPr>
              <a:buClr>
                <a:srgbClr val="FDD205"/>
              </a:buClr>
              <a:defRPr sz="2000">
                <a:solidFill>
                  <a:schemeClr val="bg1"/>
                </a:solidFill>
              </a:defRPr>
            </a:lvl2pPr>
            <a:lvl3pPr>
              <a:buClr>
                <a:srgbClr val="FDD205"/>
              </a:buClr>
              <a:defRPr sz="1800">
                <a:solidFill>
                  <a:schemeClr val="bg1"/>
                </a:solidFill>
              </a:defRPr>
            </a:lvl3pPr>
            <a:lvl4pPr>
              <a:buClr>
                <a:srgbClr val="FDD205"/>
              </a:buClr>
              <a:defRPr sz="1600">
                <a:solidFill>
                  <a:schemeClr val="bg1"/>
                </a:solidFill>
              </a:defRPr>
            </a:lvl4pPr>
            <a:lvl5pPr>
              <a:buClr>
                <a:srgbClr val="FDD205"/>
              </a:buClr>
              <a:defRPr sz="1600">
                <a:solidFill>
                  <a:schemeClr val="bg1"/>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91015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5" name="Rechteck 4"/>
          <p:cNvSpPr/>
          <p:nvPr userDrawn="1"/>
        </p:nvSpPr>
        <p:spPr>
          <a:xfrm>
            <a:off x="4932363" y="696913"/>
            <a:ext cx="4211637" cy="5905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de-DE"/>
          </a:p>
        </p:txBody>
      </p:sp>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Textfeld 7"/>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F5B561C1-5A6B-426A-BD30-F7381434F740}"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Gerade Verbindung 11"/>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7" name="Inhaltsplatzhalter 2"/>
          <p:cNvSpPr>
            <a:spLocks noGrp="1"/>
          </p:cNvSpPr>
          <p:nvPr>
            <p:ph idx="1"/>
          </p:nvPr>
        </p:nvSpPr>
        <p:spPr>
          <a:xfrm>
            <a:off x="5220072" y="1052736"/>
            <a:ext cx="3671590" cy="5205041"/>
          </a:xfrm>
        </p:spPr>
        <p:txBody>
          <a:bodyPr/>
          <a:lstStyle>
            <a:lvl1pPr>
              <a:buClr>
                <a:srgbClr val="FDD205"/>
              </a:buClr>
              <a:defRPr sz="3200">
                <a:solidFill>
                  <a:schemeClr val="bg1">
                    <a:lumMod val="50000"/>
                  </a:schemeClr>
                </a:solidFill>
              </a:defRPr>
            </a:lvl1pPr>
            <a:lvl2pPr>
              <a:buClr>
                <a:srgbClr val="FDD205"/>
              </a:buClr>
              <a:defRPr sz="2800">
                <a:solidFill>
                  <a:schemeClr val="bg1">
                    <a:lumMod val="50000"/>
                  </a:schemeClr>
                </a:solidFill>
              </a:defRPr>
            </a:lvl2pPr>
            <a:lvl3pPr>
              <a:buClr>
                <a:srgbClr val="FDD205"/>
              </a:buClr>
              <a:defRPr sz="2400">
                <a:solidFill>
                  <a:schemeClr val="bg1">
                    <a:lumMod val="50000"/>
                  </a:schemeClr>
                </a:solidFill>
              </a:defRPr>
            </a:lvl3pPr>
            <a:lvl4pPr>
              <a:buClr>
                <a:srgbClr val="FDD205"/>
              </a:buClr>
              <a:defRPr sz="2000">
                <a:solidFill>
                  <a:schemeClr val="bg1">
                    <a:lumMod val="50000"/>
                  </a:schemeClr>
                </a:solidFill>
              </a:defRPr>
            </a:lvl4pPr>
            <a:lvl5pPr>
              <a:buClr>
                <a:srgbClr val="FDD205"/>
              </a:buClr>
              <a:defRPr sz="20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6" name="Untertitel 2"/>
          <p:cNvSpPr>
            <a:spLocks noGrp="1"/>
          </p:cNvSpPr>
          <p:nvPr>
            <p:ph type="subTitle" idx="10"/>
          </p:nvPr>
        </p:nvSpPr>
        <p:spPr>
          <a:xfrm>
            <a:off x="539552" y="5301208"/>
            <a:ext cx="3767699" cy="360040"/>
          </a:xfrm>
        </p:spPr>
        <p:txBody>
          <a:bodyPr>
            <a:normAutofit/>
          </a:bodyPr>
          <a:lstStyle>
            <a:lvl1pPr marL="0" indent="0" algn="ctr">
              <a:buNone/>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5" name="Bildplatzhalter 2"/>
          <p:cNvSpPr>
            <a:spLocks noGrp="1"/>
          </p:cNvSpPr>
          <p:nvPr>
            <p:ph type="pic" sz="quarter" idx="11"/>
          </p:nvPr>
        </p:nvSpPr>
        <p:spPr>
          <a:xfrm>
            <a:off x="732292" y="1052736"/>
            <a:ext cx="3335651" cy="4176464"/>
          </a:xfrm>
        </p:spPr>
        <p:txBody>
          <a:bodyPr rtlCol="0">
            <a:normAutofit/>
          </a:bodyPr>
          <a:lstStyle/>
          <a:p>
            <a:pPr lvl="0"/>
            <a:endParaRPr lang="de-DE" noProof="0" dirty="0"/>
          </a:p>
        </p:txBody>
      </p:sp>
    </p:spTree>
    <p:extLst>
      <p:ext uri="{BB962C8B-B14F-4D97-AF65-F5344CB8AC3E}">
        <p14:creationId xmlns:p14="http://schemas.microsoft.com/office/powerpoint/2010/main" val="3125339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4" name="Picture 2" descr="C:\Users\cynthia\Desktop\A9R7A9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7050" y="1341438"/>
            <a:ext cx="3976688"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 Verbindung 4"/>
          <p:cNvCxnSpPr/>
          <p:nvPr userDrawn="1"/>
        </p:nvCxnSpPr>
        <p:spPr>
          <a:xfrm>
            <a:off x="4932363" y="981075"/>
            <a:ext cx="0" cy="5327650"/>
          </a:xfrm>
          <a:prstGeom prst="line">
            <a:avLst/>
          </a:prstGeom>
          <a:ln>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Textfeld 7"/>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D46BC75D-C5B2-4E24-8592-E6D5BF181A89}"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11" name="Grafik 10"/>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Gerade Verbindung 11"/>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29" name="Inhaltsplatzhalter 2"/>
          <p:cNvSpPr>
            <a:spLocks noGrp="1"/>
          </p:cNvSpPr>
          <p:nvPr>
            <p:ph idx="1"/>
          </p:nvPr>
        </p:nvSpPr>
        <p:spPr>
          <a:xfrm>
            <a:off x="5220072" y="1052736"/>
            <a:ext cx="3671590" cy="5205041"/>
          </a:xfrm>
        </p:spPr>
        <p:txBody>
          <a:bodyPr/>
          <a:lstStyle>
            <a:lvl1pPr>
              <a:buClr>
                <a:srgbClr val="FDD205"/>
              </a:buClr>
              <a:defRPr sz="3200">
                <a:solidFill>
                  <a:schemeClr val="bg1">
                    <a:lumMod val="50000"/>
                  </a:schemeClr>
                </a:solidFill>
              </a:defRPr>
            </a:lvl1pPr>
            <a:lvl2pPr>
              <a:buClr>
                <a:srgbClr val="FDD205"/>
              </a:buClr>
              <a:defRPr sz="2800">
                <a:solidFill>
                  <a:schemeClr val="bg1">
                    <a:lumMod val="50000"/>
                  </a:schemeClr>
                </a:solidFill>
              </a:defRPr>
            </a:lvl2pPr>
            <a:lvl3pPr>
              <a:buClr>
                <a:srgbClr val="FDD205"/>
              </a:buClr>
              <a:defRPr sz="2400">
                <a:solidFill>
                  <a:schemeClr val="bg1">
                    <a:lumMod val="50000"/>
                  </a:schemeClr>
                </a:solidFill>
              </a:defRPr>
            </a:lvl3pPr>
            <a:lvl4pPr>
              <a:buClr>
                <a:srgbClr val="FDD205"/>
              </a:buClr>
              <a:defRPr sz="2000">
                <a:solidFill>
                  <a:schemeClr val="bg1">
                    <a:lumMod val="50000"/>
                  </a:schemeClr>
                </a:solidFill>
              </a:defRPr>
            </a:lvl4pPr>
            <a:lvl5pPr>
              <a:buClr>
                <a:srgbClr val="FDD205"/>
              </a:buClr>
              <a:defRPr sz="20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30" name="Untertitel 2"/>
          <p:cNvSpPr>
            <a:spLocks noGrp="1"/>
          </p:cNvSpPr>
          <p:nvPr>
            <p:ph type="subTitle" idx="10"/>
          </p:nvPr>
        </p:nvSpPr>
        <p:spPr>
          <a:xfrm>
            <a:off x="539552" y="5301208"/>
            <a:ext cx="3767699" cy="360040"/>
          </a:xfrm>
        </p:spPr>
        <p:txBody>
          <a:bodyPr>
            <a:normAutofit/>
          </a:bodyPr>
          <a:lstStyle>
            <a:lvl1pPr marL="0" indent="0" algn="ctr">
              <a:buNone/>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Tree>
    <p:extLst>
      <p:ext uri="{BB962C8B-B14F-4D97-AF65-F5344CB8AC3E}">
        <p14:creationId xmlns:p14="http://schemas.microsoft.com/office/powerpoint/2010/main" val="2201300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3793E5F0-20B5-4A08-82D9-C8F5B9E243DF}" type="datetimeFigureOut">
              <a:rPr lang="de-DE" smtClean="0"/>
              <a:pPr/>
              <a:t>14.02.2021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7DF4F64-A71F-4535-AA6E-1AE1F5E93F4F}" type="slidenum">
              <a:rPr lang="de-DE" smtClean="0"/>
              <a:pPr/>
              <a:t>‹Nr.›</a:t>
            </a:fld>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cxnSp>
        <p:nvCxnSpPr>
          <p:cNvPr id="4" name="Gerade Verbindung 3"/>
          <p:cNvCxnSpPr/>
          <p:nvPr userDrawn="1"/>
        </p:nvCxnSpPr>
        <p:spPr>
          <a:xfrm>
            <a:off x="4932363" y="981075"/>
            <a:ext cx="0" cy="5327650"/>
          </a:xfrm>
          <a:prstGeom prst="line">
            <a:avLst/>
          </a:prstGeom>
          <a:ln>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Rechteck 4"/>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 name="Rechteck 5"/>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Textfeld 6"/>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2847DFA2-8539-4BCE-8D5B-F8179D138D3F}"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8" name="Grafik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10" name="Grafik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10"/>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29" name="Inhaltsplatzhalter 2"/>
          <p:cNvSpPr>
            <a:spLocks noGrp="1"/>
          </p:cNvSpPr>
          <p:nvPr>
            <p:ph idx="1"/>
          </p:nvPr>
        </p:nvSpPr>
        <p:spPr>
          <a:xfrm>
            <a:off x="563914" y="1052736"/>
            <a:ext cx="3671590" cy="5205041"/>
          </a:xfrm>
        </p:spPr>
        <p:txBody>
          <a:bodyPr/>
          <a:lstStyle>
            <a:lvl1pPr>
              <a:buClr>
                <a:srgbClr val="FDD205"/>
              </a:buClr>
              <a:defRPr sz="3200">
                <a:solidFill>
                  <a:schemeClr val="bg1">
                    <a:lumMod val="50000"/>
                  </a:schemeClr>
                </a:solidFill>
              </a:defRPr>
            </a:lvl1pPr>
            <a:lvl2pPr>
              <a:buClr>
                <a:srgbClr val="FDD205"/>
              </a:buClr>
              <a:defRPr sz="2800">
                <a:solidFill>
                  <a:schemeClr val="bg1">
                    <a:lumMod val="50000"/>
                  </a:schemeClr>
                </a:solidFill>
              </a:defRPr>
            </a:lvl2pPr>
            <a:lvl3pPr>
              <a:buClr>
                <a:srgbClr val="FDD205"/>
              </a:buClr>
              <a:defRPr sz="2400">
                <a:solidFill>
                  <a:schemeClr val="bg1">
                    <a:lumMod val="50000"/>
                  </a:schemeClr>
                </a:solidFill>
              </a:defRPr>
            </a:lvl3pPr>
            <a:lvl4pPr>
              <a:buClr>
                <a:srgbClr val="FDD205"/>
              </a:buClr>
              <a:defRPr sz="2000">
                <a:solidFill>
                  <a:schemeClr val="bg1">
                    <a:lumMod val="50000"/>
                  </a:schemeClr>
                </a:solidFill>
              </a:defRPr>
            </a:lvl4pPr>
            <a:lvl5pPr>
              <a:buClr>
                <a:srgbClr val="FDD205"/>
              </a:buClr>
              <a:defRPr sz="20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2" name="Bildplatzhalter 2"/>
          <p:cNvSpPr>
            <a:spLocks noGrp="1"/>
          </p:cNvSpPr>
          <p:nvPr>
            <p:ph type="pic" sz="quarter" idx="11"/>
          </p:nvPr>
        </p:nvSpPr>
        <p:spPr>
          <a:xfrm>
            <a:off x="4932040" y="714648"/>
            <a:ext cx="4211960" cy="5905500"/>
          </a:xfrm>
        </p:spPr>
        <p:txBody>
          <a:bodyPr rtlCol="0">
            <a:normAutofit/>
          </a:bodyPr>
          <a:lstStyle/>
          <a:p>
            <a:pPr lvl="0"/>
            <a:endParaRPr lang="de-DE" noProof="0" dirty="0"/>
          </a:p>
        </p:txBody>
      </p:sp>
    </p:spTree>
    <p:extLst>
      <p:ext uri="{BB962C8B-B14F-4D97-AF65-F5344CB8AC3E}">
        <p14:creationId xmlns:p14="http://schemas.microsoft.com/office/powerpoint/2010/main" val="20525741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pic>
        <p:nvPicPr>
          <p:cNvPr id="5" name="Grafik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7" name="Grafik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9"/>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625B267B-FFCE-49BD-A691-EE112B036FE3}"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1" name="Gerade Verbindung 10"/>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3" name="Bildplatzhalter 2"/>
          <p:cNvSpPr>
            <a:spLocks noGrp="1"/>
          </p:cNvSpPr>
          <p:nvPr>
            <p:ph type="pic" sz="quarter" idx="11"/>
          </p:nvPr>
        </p:nvSpPr>
        <p:spPr>
          <a:xfrm>
            <a:off x="0" y="714648"/>
            <a:ext cx="9144000" cy="5905500"/>
          </a:xfrm>
        </p:spPr>
        <p:txBody>
          <a:bodyPr rtlCol="0">
            <a:normAutofit/>
          </a:bodyPr>
          <a:lstStyle/>
          <a:p>
            <a:pPr lvl="0"/>
            <a:endParaRPr lang="de-DE" noProof="0" dirty="0"/>
          </a:p>
        </p:txBody>
      </p:sp>
      <p:sp>
        <p:nvSpPr>
          <p:cNvPr id="13" name="Inhaltsplatzhalter 2"/>
          <p:cNvSpPr>
            <a:spLocks noGrp="1"/>
          </p:cNvSpPr>
          <p:nvPr>
            <p:ph idx="1"/>
          </p:nvPr>
        </p:nvSpPr>
        <p:spPr>
          <a:xfrm>
            <a:off x="971600" y="1340768"/>
            <a:ext cx="1980511" cy="1426259"/>
          </a:xfrm>
        </p:spPr>
        <p:txBody>
          <a:bodyPr>
            <a:normAutofit/>
          </a:bodyPr>
          <a:lstStyle>
            <a:lvl1pPr marL="0" indent="0" algn="ctr">
              <a:buClr>
                <a:srgbClr val="FDD205"/>
              </a:buClr>
              <a:buFontTx/>
              <a:buNone/>
              <a:defRPr sz="1600" b="1">
                <a:solidFill>
                  <a:schemeClr val="bg1"/>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15" name="Inhaltsplatzhalter 2"/>
          <p:cNvSpPr>
            <a:spLocks noGrp="1"/>
          </p:cNvSpPr>
          <p:nvPr>
            <p:ph idx="10"/>
          </p:nvPr>
        </p:nvSpPr>
        <p:spPr>
          <a:xfrm>
            <a:off x="3134097" y="1907643"/>
            <a:ext cx="1980511" cy="1426259"/>
          </a:xfrm>
        </p:spPr>
        <p:txBody>
          <a:bodyPr>
            <a:normAutofit/>
          </a:bodyPr>
          <a:lstStyle>
            <a:lvl1pPr marL="0" indent="0" algn="ctr">
              <a:buClr>
                <a:srgbClr val="FDD205"/>
              </a:buClr>
              <a:buFontTx/>
              <a:buNone/>
              <a:defRPr sz="1600" b="1">
                <a:solidFill>
                  <a:schemeClr val="bg1"/>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Tree>
    <p:extLst>
      <p:ext uri="{BB962C8B-B14F-4D97-AF65-F5344CB8AC3E}">
        <p14:creationId xmlns:p14="http://schemas.microsoft.com/office/powerpoint/2010/main" val="483381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Abschnitts-&#10;überschrift">
    <p:spTree>
      <p:nvGrpSpPr>
        <p:cNvPr id="1" name=""/>
        <p:cNvGrpSpPr/>
        <p:nvPr/>
      </p:nvGrpSpPr>
      <p:grpSpPr>
        <a:xfrm>
          <a:off x="0" y="0"/>
          <a:ext cx="0" cy="0"/>
          <a:chOff x="0" y="0"/>
          <a:chExt cx="0" cy="0"/>
        </a:xfrm>
      </p:grpSpPr>
      <p:pic>
        <p:nvPicPr>
          <p:cNvPr id="5" name="Grafik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7" name="Grafik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9"/>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88A0CF0F-6CD3-4A09-8A1B-CF3987C28DE2}"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1" name="Gerade Verbindung 10"/>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30" name="Inhaltsplatzhalter 2"/>
          <p:cNvSpPr>
            <a:spLocks noGrp="1"/>
          </p:cNvSpPr>
          <p:nvPr>
            <p:ph idx="13"/>
          </p:nvPr>
        </p:nvSpPr>
        <p:spPr>
          <a:xfrm>
            <a:off x="179512" y="1988840"/>
            <a:ext cx="8784976" cy="3024336"/>
          </a:xfrm>
        </p:spPr>
        <p:txBody>
          <a:bodyPr lIns="360000"/>
          <a:lstStyle>
            <a:lvl1pPr>
              <a:buClr>
                <a:srgbClr val="FDD205"/>
              </a:buClr>
              <a:defRPr sz="3200">
                <a:solidFill>
                  <a:schemeClr val="bg1">
                    <a:lumMod val="50000"/>
                  </a:schemeClr>
                </a:solidFill>
              </a:defRPr>
            </a:lvl1pPr>
            <a:lvl2pPr>
              <a:buClr>
                <a:srgbClr val="FDD205"/>
              </a:buClr>
              <a:defRPr sz="2800">
                <a:solidFill>
                  <a:schemeClr val="bg1">
                    <a:lumMod val="50000"/>
                  </a:schemeClr>
                </a:solidFill>
              </a:defRPr>
            </a:lvl2pPr>
            <a:lvl3pPr>
              <a:buClr>
                <a:srgbClr val="FDD205"/>
              </a:buClr>
              <a:defRPr sz="2400">
                <a:solidFill>
                  <a:schemeClr val="bg1">
                    <a:lumMod val="50000"/>
                  </a:schemeClr>
                </a:solidFill>
              </a:defRPr>
            </a:lvl3pPr>
            <a:lvl4pPr>
              <a:buClr>
                <a:srgbClr val="FDD205"/>
              </a:buClr>
              <a:defRPr sz="2000">
                <a:solidFill>
                  <a:schemeClr val="bg1">
                    <a:lumMod val="50000"/>
                  </a:schemeClr>
                </a:solidFill>
              </a:defRPr>
            </a:lvl4pPr>
            <a:lvl5pPr>
              <a:buClr>
                <a:srgbClr val="FDD205"/>
              </a:buClr>
              <a:defRPr sz="20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Inhaltsplatzhalter 2"/>
          <p:cNvSpPr>
            <a:spLocks noGrp="1"/>
          </p:cNvSpPr>
          <p:nvPr>
            <p:ph idx="1"/>
          </p:nvPr>
        </p:nvSpPr>
        <p:spPr>
          <a:xfrm>
            <a:off x="6314604" y="5280185"/>
            <a:ext cx="2304256" cy="834132"/>
          </a:xfrm>
          <a:ln w="28575">
            <a:noFill/>
            <a:prstDash val="sysDot"/>
          </a:ln>
        </p:spPr>
        <p:txBody>
          <a:bodyPr>
            <a:normAutofit/>
          </a:bodyPr>
          <a:lstStyle>
            <a:lvl1pPr marL="0" indent="0" algn="ctr">
              <a:buClr>
                <a:srgbClr val="FDD205"/>
              </a:buClr>
              <a:buFontTx/>
              <a:buNone/>
              <a:defRPr sz="1600" b="0">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14"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2382397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Abschnitts-&#10;überschrift">
    <p:spTree>
      <p:nvGrpSpPr>
        <p:cNvPr id="1" name=""/>
        <p:cNvGrpSpPr/>
        <p:nvPr/>
      </p:nvGrpSpPr>
      <p:grpSpPr>
        <a:xfrm>
          <a:off x="0" y="0"/>
          <a:ext cx="0" cy="0"/>
          <a:chOff x="0" y="0"/>
          <a:chExt cx="0" cy="0"/>
        </a:xfrm>
      </p:grpSpPr>
      <p:pic>
        <p:nvPicPr>
          <p:cNvPr id="3" name="Grafik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5" name="Grafik 10"/>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m 12"/>
          <p:cNvGraphicFramePr>
            <a:graphicFrameLocks/>
          </p:cNvGraphicFramePr>
          <p:nvPr/>
        </p:nvGraphicFramePr>
        <p:xfrm>
          <a:off x="200025" y="2009775"/>
          <a:ext cx="8743950" cy="4494213"/>
        </p:xfrm>
        <a:graphic>
          <a:graphicData uri="http://schemas.openxmlformats.org/presentationml/2006/ole">
            <mc:AlternateContent xmlns:mc="http://schemas.openxmlformats.org/markup-compatibility/2006">
              <mc:Choice xmlns:v="urn:schemas-microsoft-com:vml" Requires="v">
                <p:oleObj spid="_x0000_s5161" r:id="rId5" imgW="8742422" imgH="4493141" progId="Excel.Sheet.8">
                  <p:embed/>
                </p:oleObj>
              </mc:Choice>
              <mc:Fallback>
                <p:oleObj r:id="rId5" imgW="8742422" imgH="4493141" progId="Excel.Sheet.8">
                  <p:embed/>
                  <p:pic>
                    <p:nvPicPr>
                      <p:cNvPr id="0" name="Picture 2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 y="2009775"/>
                        <a:ext cx="8743950" cy="4494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09ADA52C-3AA3-4374-9D0B-DF7869E806C5}"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0" name="Gerade Verbindung 9"/>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2"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3712850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Abschnitts-&#10;überschrift">
    <p:spTree>
      <p:nvGrpSpPr>
        <p:cNvPr id="1" name=""/>
        <p:cNvGrpSpPr/>
        <p:nvPr/>
      </p:nvGrpSpPr>
      <p:grpSpPr>
        <a:xfrm>
          <a:off x="0" y="0"/>
          <a:ext cx="0" cy="0"/>
          <a:chOff x="0" y="0"/>
          <a:chExt cx="0" cy="0"/>
        </a:xfrm>
      </p:grpSpPr>
      <p:pic>
        <p:nvPicPr>
          <p:cNvPr id="3" name="Grafik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5" name="Grafik 10"/>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m 12"/>
          <p:cNvGraphicFramePr>
            <a:graphicFrameLocks/>
          </p:cNvGraphicFramePr>
          <p:nvPr/>
        </p:nvGraphicFramePr>
        <p:xfrm>
          <a:off x="452438" y="2989263"/>
          <a:ext cx="8331200" cy="3254375"/>
        </p:xfrm>
        <a:graphic>
          <a:graphicData uri="http://schemas.openxmlformats.org/presentationml/2006/ole">
            <mc:AlternateContent xmlns:mc="http://schemas.openxmlformats.org/markup-compatibility/2006">
              <mc:Choice xmlns:v="urn:schemas-microsoft-com:vml" Requires="v">
                <p:oleObj spid="_x0000_s6185" r:id="rId5" imgW="8333954" imgH="3255546" progId="Excel.Sheet.8">
                  <p:embed/>
                </p:oleObj>
              </mc:Choice>
              <mc:Fallback>
                <p:oleObj r:id="rId5" imgW="8333954" imgH="3255546" progId="Excel.Sheet.8">
                  <p:embed/>
                  <p:pic>
                    <p:nvPicPr>
                      <p:cNvPr id="0" name="Picture 2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438" y="2989263"/>
                        <a:ext cx="8331200" cy="325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798F7484-3E33-44C0-9DD0-45D78F1B9909}"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0" name="Gerade Verbindung 9"/>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2"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1740749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Abschnitts-&#10;überschrift">
    <p:spTree>
      <p:nvGrpSpPr>
        <p:cNvPr id="1" name=""/>
        <p:cNvGrpSpPr/>
        <p:nvPr/>
      </p:nvGrpSpPr>
      <p:grpSpPr>
        <a:xfrm>
          <a:off x="0" y="0"/>
          <a:ext cx="0" cy="0"/>
          <a:chOff x="0" y="0"/>
          <a:chExt cx="0" cy="0"/>
        </a:xfrm>
      </p:grpSpPr>
      <p:pic>
        <p:nvPicPr>
          <p:cNvPr id="2" name="Grafik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4" name="Grafik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 name="Rechteck 5"/>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Textfeld 6"/>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D9845AB2-6355-4218-B7C6-6586CE7B290E}"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8" name="Gerade Verbindung 7"/>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491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Abschnitts-&#10;überschrift">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6" name="Grafik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txBox="1">
            <a:spLocks/>
          </p:cNvSpPr>
          <p:nvPr userDrawn="1"/>
        </p:nvSpPr>
        <p:spPr>
          <a:xfrm>
            <a:off x="611188" y="1773238"/>
            <a:ext cx="7969250" cy="1160462"/>
          </a:xfrm>
          <a:prstGeom prst="rect">
            <a:avLst/>
          </a:prstGeom>
          <a:solidFill>
            <a:srgbClr val="FDD205">
              <a:alpha val="92000"/>
            </a:srgbClr>
          </a:solidFill>
        </p:spPr>
        <p:txBody>
          <a:bodyPr lIns="252000" anchor="ctr"/>
          <a:lstStyle>
            <a:lvl1pPr algn="l" defTabSz="914400" rtl="0" eaLnBrk="1" latinLnBrk="0" hangingPunct="1">
              <a:spcBef>
                <a:spcPct val="0"/>
              </a:spcBef>
              <a:buNone/>
              <a:defRPr sz="3600" kern="1200">
                <a:solidFill>
                  <a:schemeClr val="tx1"/>
                </a:solidFill>
                <a:latin typeface="+mj-lt"/>
                <a:ea typeface="+mj-ea"/>
                <a:cs typeface="+mj-cs"/>
              </a:defRPr>
            </a:lvl1pPr>
          </a:lstStyle>
          <a:p>
            <a:pPr fontAlgn="auto">
              <a:spcAft>
                <a:spcPts val="0"/>
              </a:spcAft>
              <a:defRPr/>
            </a:pPr>
            <a:endParaRPr lang="de-DE" sz="2800" b="1" dirty="0" smtClean="0">
              <a:solidFill>
                <a:schemeClr val="bg1"/>
              </a:solidFill>
            </a:endParaRPr>
          </a:p>
        </p:txBody>
      </p:sp>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9"/>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98E4DF6D-487E-460C-9218-007DD68FE253}"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1" name="Gerade Verbindung 10"/>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3" name="Inhaltsplatzhalter 2"/>
          <p:cNvSpPr>
            <a:spLocks noGrp="1"/>
          </p:cNvSpPr>
          <p:nvPr>
            <p:ph idx="1"/>
          </p:nvPr>
        </p:nvSpPr>
        <p:spPr>
          <a:xfrm>
            <a:off x="611560" y="2726922"/>
            <a:ext cx="7969440" cy="2422763"/>
          </a:xfrm>
          <a:solidFill>
            <a:schemeClr val="bg1">
              <a:lumMod val="50000"/>
              <a:alpha val="95000"/>
            </a:schemeClr>
          </a:solidFill>
        </p:spPr>
        <p:txBody>
          <a:bodyPr lIns="360000" tIns="144000"/>
          <a:lstStyle>
            <a:lvl1pPr>
              <a:buClr>
                <a:srgbClr val="FDD205"/>
              </a:buClr>
              <a:defRPr sz="2400">
                <a:solidFill>
                  <a:schemeClr val="bg1"/>
                </a:solidFill>
              </a:defRPr>
            </a:lvl1pPr>
            <a:lvl2pPr>
              <a:buClr>
                <a:srgbClr val="FDD205"/>
              </a:buClr>
              <a:defRPr sz="2000">
                <a:solidFill>
                  <a:schemeClr val="bg1"/>
                </a:solidFill>
              </a:defRPr>
            </a:lvl2pPr>
            <a:lvl3pPr>
              <a:buClr>
                <a:srgbClr val="FDD205"/>
              </a:buClr>
              <a:defRPr sz="1800">
                <a:solidFill>
                  <a:schemeClr val="bg1"/>
                </a:solidFill>
              </a:defRPr>
            </a:lvl3pPr>
            <a:lvl4pPr>
              <a:buClr>
                <a:srgbClr val="FDD205"/>
              </a:buClr>
              <a:defRPr sz="1600">
                <a:solidFill>
                  <a:schemeClr val="bg1"/>
                </a:solidFill>
              </a:defRPr>
            </a:lvl4pPr>
            <a:lvl5pPr>
              <a:buClr>
                <a:srgbClr val="FDD205"/>
              </a:buClr>
              <a:defRPr sz="1600">
                <a:solidFill>
                  <a:schemeClr val="bg1"/>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Inhaltsplatzhalter 2"/>
          <p:cNvSpPr>
            <a:spLocks noGrp="1"/>
          </p:cNvSpPr>
          <p:nvPr>
            <p:ph idx="11"/>
          </p:nvPr>
        </p:nvSpPr>
        <p:spPr>
          <a:xfrm>
            <a:off x="642789" y="1988839"/>
            <a:ext cx="7756163" cy="724839"/>
          </a:xfrm>
        </p:spPr>
        <p:txBody>
          <a:bodyPr lIns="360000">
            <a:noAutofit/>
          </a:bodyPr>
          <a:lstStyle>
            <a:lvl1pPr marL="0" indent="0">
              <a:buClr>
                <a:srgbClr val="FDD205"/>
              </a:buClr>
              <a:buFontTx/>
              <a:buNone/>
              <a:defRPr sz="2800" b="1">
                <a:solidFill>
                  <a:schemeClr val="bg1"/>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Tree>
    <p:extLst>
      <p:ext uri="{BB962C8B-B14F-4D97-AF65-F5344CB8AC3E}">
        <p14:creationId xmlns:p14="http://schemas.microsoft.com/office/powerpoint/2010/main" val="1238577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Abschnitts-&#10;überschrift">
    <p:spTree>
      <p:nvGrpSpPr>
        <p:cNvPr id="1" name=""/>
        <p:cNvGrpSpPr/>
        <p:nvPr/>
      </p:nvGrpSpPr>
      <p:grpSpPr>
        <a:xfrm>
          <a:off x="0" y="0"/>
          <a:ext cx="0" cy="0"/>
          <a:chOff x="0" y="0"/>
          <a:chExt cx="0" cy="0"/>
        </a:xfrm>
      </p:grpSpPr>
      <p:sp>
        <p:nvSpPr>
          <p:cNvPr id="3" name="Rechteck 2"/>
          <p:cNvSpPr/>
          <p:nvPr userDrawn="1"/>
        </p:nvSpPr>
        <p:spPr>
          <a:xfrm>
            <a:off x="0" y="1052513"/>
            <a:ext cx="9144000"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pic>
        <p:nvPicPr>
          <p:cNvPr id="4"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ntertitel 2"/>
          <p:cNvSpPr txBox="1">
            <a:spLocks/>
          </p:cNvSpPr>
          <p:nvPr userDrawn="1"/>
        </p:nvSpPr>
        <p:spPr bwMode="auto">
          <a:xfrm>
            <a:off x="971550" y="358775"/>
            <a:ext cx="64008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BGM Basics</a:t>
            </a:r>
            <a:endParaRPr lang="de-DE" sz="2400" dirty="0"/>
          </a:p>
        </p:txBody>
      </p:sp>
      <p:pic>
        <p:nvPicPr>
          <p:cNvPr id="6" name="Grafik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358775"/>
            <a:ext cx="53498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cynthia\Desktop\transparen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r="25642"/>
          <a:stretch>
            <a:fillRect/>
          </a:stretch>
        </p:blipFill>
        <p:spPr bwMode="auto">
          <a:xfrm>
            <a:off x="6659563" y="3573463"/>
            <a:ext cx="2484437"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7353B940-0141-4EE4-B9D5-76F020F6ACD8}"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28" name="Titel 1"/>
          <p:cNvSpPr>
            <a:spLocks noGrp="1"/>
          </p:cNvSpPr>
          <p:nvPr>
            <p:ph type="ctrTitle"/>
          </p:nvPr>
        </p:nvSpPr>
        <p:spPr>
          <a:xfrm>
            <a:off x="0" y="1757265"/>
            <a:ext cx="7772400" cy="879647"/>
          </a:xfrm>
          <a:solidFill>
            <a:schemeClr val="bg1"/>
          </a:solidFill>
        </p:spPr>
        <p:txBody>
          <a:bodyPr lIns="360000">
            <a:normAutofit/>
          </a:bodyPr>
          <a:lstStyle>
            <a:lvl1pPr algn="l">
              <a:defRPr sz="3200">
                <a:solidFill>
                  <a:srgbClr val="918F90"/>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3845468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2" name="Rechteck 11"/>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Textfeld 12"/>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0CEE519E-76FF-4BFE-B3AB-DC5C1BF29725}"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4" name="Gerade Verbindung 13"/>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dirty="0" smtClean="0"/>
              <a:t>Titelmasterformat durch Klicken bearbeiten</a:t>
            </a:r>
            <a:endParaRPr lang="de-DE" dirty="0"/>
          </a:p>
        </p:txBody>
      </p:sp>
      <p:sp>
        <p:nvSpPr>
          <p:cNvPr id="21" name="Inhaltsplatzhalter 2"/>
          <p:cNvSpPr>
            <a:spLocks noGrp="1"/>
          </p:cNvSpPr>
          <p:nvPr>
            <p:ph idx="10"/>
          </p:nvPr>
        </p:nvSpPr>
        <p:spPr>
          <a:xfrm>
            <a:off x="4645025" y="2893939"/>
            <a:ext cx="3804243" cy="3388214"/>
          </a:xfrm>
        </p:spPr>
        <p:txBody>
          <a:bodyPr/>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2" name="Inhaltsplatzhalter 2"/>
          <p:cNvSpPr>
            <a:spLocks noGrp="1"/>
          </p:cNvSpPr>
          <p:nvPr>
            <p:ph idx="11"/>
          </p:nvPr>
        </p:nvSpPr>
        <p:spPr>
          <a:xfrm>
            <a:off x="503238" y="2060822"/>
            <a:ext cx="3804243" cy="792113"/>
          </a:xfrm>
        </p:spPr>
        <p:txBody>
          <a:bodyPr/>
          <a:lstStyle>
            <a:lvl1pPr marL="0" indent="0">
              <a:buClr>
                <a:srgbClr val="FDD205"/>
              </a:buClr>
              <a:buFontTx/>
              <a:buNone/>
              <a:defRPr sz="2400" b="1">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24" name="Inhaltsplatzhalter 2"/>
          <p:cNvSpPr>
            <a:spLocks noGrp="1"/>
          </p:cNvSpPr>
          <p:nvPr>
            <p:ph idx="12"/>
          </p:nvPr>
        </p:nvSpPr>
        <p:spPr>
          <a:xfrm>
            <a:off x="4644008" y="2060823"/>
            <a:ext cx="3804243" cy="792113"/>
          </a:xfrm>
        </p:spPr>
        <p:txBody>
          <a:bodyPr/>
          <a:lstStyle>
            <a:lvl1pPr marL="0" indent="0">
              <a:buClr>
                <a:srgbClr val="FDD205"/>
              </a:buClr>
              <a:buFontTx/>
              <a:buNone/>
              <a:defRPr sz="2400" b="1">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25" name="Inhaltsplatzhalter 2"/>
          <p:cNvSpPr>
            <a:spLocks noGrp="1"/>
          </p:cNvSpPr>
          <p:nvPr>
            <p:ph idx="13"/>
          </p:nvPr>
        </p:nvSpPr>
        <p:spPr>
          <a:xfrm>
            <a:off x="519705" y="2903139"/>
            <a:ext cx="3804243" cy="3388214"/>
          </a:xfrm>
        </p:spPr>
        <p:txBody>
          <a:bodyPr/>
          <a:lstStyle>
            <a:lvl1pPr>
              <a:buClr>
                <a:srgbClr val="FDD205"/>
              </a:buClr>
              <a:defRPr sz="2400">
                <a:solidFill>
                  <a:srgbClr val="918F90"/>
                </a:solidFill>
              </a:defRPr>
            </a:lvl1pPr>
            <a:lvl2pPr>
              <a:buClr>
                <a:srgbClr val="FDD205"/>
              </a:buClr>
              <a:defRPr sz="2000">
                <a:solidFill>
                  <a:srgbClr val="918F90"/>
                </a:solidFill>
              </a:defRPr>
            </a:lvl2pPr>
            <a:lvl3pPr>
              <a:buClr>
                <a:srgbClr val="FDD205"/>
              </a:buClr>
              <a:defRPr sz="1800">
                <a:solidFill>
                  <a:srgbClr val="918F90"/>
                </a:solidFill>
              </a:defRPr>
            </a:lvl3pPr>
            <a:lvl4pPr>
              <a:buClr>
                <a:srgbClr val="FDD205"/>
              </a:buClr>
              <a:defRPr sz="1600">
                <a:solidFill>
                  <a:srgbClr val="918F90"/>
                </a:solidFill>
              </a:defRPr>
            </a:lvl4pPr>
            <a:lvl5pPr>
              <a:buClr>
                <a:srgbClr val="FDD205"/>
              </a:buClr>
              <a:defRPr sz="1600">
                <a:solidFill>
                  <a:srgbClr val="918F90"/>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506066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Abschnitts-&#10;überschrift">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6" name="Grafik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F4C3E834-BC4F-40B4-B934-0E4E1E92562F}"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0" name="Gerade Verbindung 9"/>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2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smtClean="0"/>
              <a:t>Titelmasterformat durch Klicken bearbeiten</a:t>
            </a:r>
            <a:endParaRPr lang="de-DE" dirty="0"/>
          </a:p>
        </p:txBody>
      </p:sp>
      <p:sp>
        <p:nvSpPr>
          <p:cNvPr id="30" name="Inhaltsplatzhalter 2"/>
          <p:cNvSpPr>
            <a:spLocks noGrp="1"/>
          </p:cNvSpPr>
          <p:nvPr>
            <p:ph idx="13"/>
          </p:nvPr>
        </p:nvSpPr>
        <p:spPr>
          <a:xfrm>
            <a:off x="179512" y="1988840"/>
            <a:ext cx="8784976" cy="4464496"/>
          </a:xfrm>
        </p:spPr>
        <p:txBody>
          <a:bodyPr lIns="360000"/>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893607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3793E5F0-20B5-4A08-82D9-C8F5B9E243DF}" type="datetimeFigureOut">
              <a:rPr lang="de-DE" smtClean="0"/>
              <a:pPr/>
              <a:t>14.02.2021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7DF4F64-A71F-4535-AA6E-1AE1F5E93F4F}" type="slidenum">
              <a:rPr lang="de-DE" smtClean="0"/>
              <a:pPr/>
              <a:t>‹Nr.›</a:t>
            </a:fld>
            <a:endParaRPr lang="de-D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Abschnitts-&#10;überschrift">
    <p:spTree>
      <p:nvGrpSpPr>
        <p:cNvPr id="1" name=""/>
        <p:cNvGrpSpPr/>
        <p:nvPr/>
      </p:nvGrpSpPr>
      <p:grpSpPr>
        <a:xfrm>
          <a:off x="0" y="0"/>
          <a:ext cx="0" cy="0"/>
          <a:chOff x="0" y="0"/>
          <a:chExt cx="0" cy="0"/>
        </a:xfrm>
      </p:grpSpPr>
      <p:sp>
        <p:nvSpPr>
          <p:cNvPr id="7" name="Rechteck 6"/>
          <p:cNvSpPr/>
          <p:nvPr userDrawn="1"/>
        </p:nvSpPr>
        <p:spPr>
          <a:xfrm>
            <a:off x="-1588" y="1052513"/>
            <a:ext cx="9144001"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ntertitel 2"/>
          <p:cNvSpPr txBox="1">
            <a:spLocks/>
          </p:cNvSpPr>
          <p:nvPr userDrawn="1"/>
        </p:nvSpPr>
        <p:spPr bwMode="auto">
          <a:xfrm>
            <a:off x="971550" y="358775"/>
            <a:ext cx="64008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BGM Basics</a:t>
            </a:r>
            <a:endParaRPr lang="de-DE" sz="2400" dirty="0"/>
          </a:p>
        </p:txBody>
      </p:sp>
      <p:pic>
        <p:nvPicPr>
          <p:cNvPr id="10" name="Grafik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358775"/>
            <a:ext cx="53498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cynthia\Desktop\transparen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r="25642"/>
          <a:stretch>
            <a:fillRect/>
          </a:stretch>
        </p:blipFill>
        <p:spPr bwMode="auto">
          <a:xfrm>
            <a:off x="6659563" y="3573463"/>
            <a:ext cx="2484437"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11"/>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Textfeld 12"/>
          <p:cNvSpPr txBox="1">
            <a:spLocks noChangeArrowheads="1"/>
          </p:cNvSpPr>
          <p:nvPr userDrawn="1"/>
        </p:nvSpPr>
        <p:spPr bwMode="auto">
          <a:xfrm>
            <a:off x="503238" y="6616700"/>
            <a:ext cx="8389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http://</a:t>
            </a:r>
            <a:r>
              <a:rPr lang="de-DE" sz="900" dirty="0" smtClean="0">
                <a:solidFill>
                  <a:schemeClr val="bg1"/>
                </a:solidFill>
                <a:cs typeface="+mn-cs"/>
              </a:rPr>
              <a:t>www.bkk-dv.de </a:t>
            </a:r>
            <a:r>
              <a:rPr lang="de-DE" sz="900" dirty="0">
                <a:solidFill>
                  <a:schemeClr val="bg1"/>
                </a:solidFill>
                <a:cs typeface="+mn-cs"/>
              </a:rPr>
              <a:t>	</a:t>
            </a:r>
            <a:r>
              <a:rPr lang="de-DE" sz="900" dirty="0" smtClean="0">
                <a:solidFill>
                  <a:schemeClr val="bg1"/>
                </a:solidFill>
                <a:cs typeface="+mn-cs"/>
              </a:rPr>
              <a:t>            </a:t>
            </a:r>
            <a:fld id="{D96C57AA-4576-47B7-8C00-6E7934749F51}"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28" name="Titel 1"/>
          <p:cNvSpPr>
            <a:spLocks noGrp="1"/>
          </p:cNvSpPr>
          <p:nvPr>
            <p:ph type="ctrTitle"/>
          </p:nvPr>
        </p:nvSpPr>
        <p:spPr>
          <a:xfrm>
            <a:off x="0" y="1757265"/>
            <a:ext cx="7772400" cy="879647"/>
          </a:xfrm>
          <a:solidFill>
            <a:schemeClr val="bg1"/>
          </a:solidFill>
        </p:spPr>
        <p:txBody>
          <a:bodyPr lIns="360000">
            <a:normAutofit/>
          </a:bodyPr>
          <a:lstStyle>
            <a:lvl1pPr algn="l">
              <a:defRPr sz="3200">
                <a:solidFill>
                  <a:srgbClr val="918F90"/>
                </a:solidFill>
              </a:defRPr>
            </a:lvl1pPr>
          </a:lstStyle>
          <a:p>
            <a:r>
              <a:rPr lang="de-DE" dirty="0" smtClean="0"/>
              <a:t>Titelmasterformat durch Klicken bearbeiten</a:t>
            </a:r>
            <a:endParaRPr lang="de-DE" dirty="0"/>
          </a:p>
        </p:txBody>
      </p:sp>
      <p:sp>
        <p:nvSpPr>
          <p:cNvPr id="20" name="Inhaltsplatzhalter 2"/>
          <p:cNvSpPr>
            <a:spLocks noGrp="1"/>
          </p:cNvSpPr>
          <p:nvPr>
            <p:ph idx="1"/>
          </p:nvPr>
        </p:nvSpPr>
        <p:spPr>
          <a:xfrm>
            <a:off x="395536" y="3789040"/>
            <a:ext cx="3600400" cy="2448272"/>
          </a:xfrm>
        </p:spPr>
        <p:txBody>
          <a:bodyPr>
            <a:normAutofit/>
          </a:bodyPr>
          <a:lstStyle>
            <a:lvl1pPr marL="0" indent="0">
              <a:buClr>
                <a:srgbClr val="FDD205"/>
              </a:buClr>
              <a:buFontTx/>
              <a:buNone/>
              <a:defRPr sz="1600">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21" name="Inhaltsplatzhalter 2"/>
          <p:cNvSpPr>
            <a:spLocks noGrp="1"/>
          </p:cNvSpPr>
          <p:nvPr>
            <p:ph idx="10"/>
          </p:nvPr>
        </p:nvSpPr>
        <p:spPr>
          <a:xfrm>
            <a:off x="5076056" y="3789040"/>
            <a:ext cx="3600400" cy="2448272"/>
          </a:xfrm>
        </p:spPr>
        <p:txBody>
          <a:bodyPr>
            <a:normAutofit/>
          </a:bodyPr>
          <a:lstStyle>
            <a:lvl1pPr marL="0" indent="0">
              <a:buClr>
                <a:srgbClr val="FDD205"/>
              </a:buClr>
              <a:buFontTx/>
              <a:buNone/>
              <a:defRPr sz="1600">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18" name="Inhaltsplatzhalter 2"/>
          <p:cNvSpPr>
            <a:spLocks noGrp="1"/>
          </p:cNvSpPr>
          <p:nvPr>
            <p:ph idx="11"/>
          </p:nvPr>
        </p:nvSpPr>
        <p:spPr>
          <a:xfrm>
            <a:off x="395536" y="3068960"/>
            <a:ext cx="3600400" cy="648072"/>
          </a:xfrm>
        </p:spPr>
        <p:txBody>
          <a:bodyPr>
            <a:noAutofit/>
          </a:bodyPr>
          <a:lstStyle>
            <a:lvl1pPr marL="0" indent="0">
              <a:buClr>
                <a:srgbClr val="FDD205"/>
              </a:buClr>
              <a:buFontTx/>
              <a:buNone/>
              <a:defRPr sz="1800" b="1">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19" name="Inhaltsplatzhalter 2"/>
          <p:cNvSpPr>
            <a:spLocks noGrp="1"/>
          </p:cNvSpPr>
          <p:nvPr>
            <p:ph idx="12"/>
          </p:nvPr>
        </p:nvSpPr>
        <p:spPr>
          <a:xfrm>
            <a:off x="5076056" y="3068960"/>
            <a:ext cx="3600400" cy="648072"/>
          </a:xfrm>
        </p:spPr>
        <p:txBody>
          <a:bodyPr>
            <a:noAutofit/>
          </a:bodyPr>
          <a:lstStyle>
            <a:lvl1pPr marL="0" indent="0">
              <a:buClr>
                <a:srgbClr val="FDD205"/>
              </a:buClr>
              <a:buFontTx/>
              <a:buNone/>
              <a:defRPr sz="1800" b="1">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Tree>
    <p:extLst>
      <p:ext uri="{BB962C8B-B14F-4D97-AF65-F5344CB8AC3E}">
        <p14:creationId xmlns:p14="http://schemas.microsoft.com/office/powerpoint/2010/main" val="421847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793E5F0-20B5-4A08-82D9-C8F5B9E243DF}" type="datetimeFigureOut">
              <a:rPr lang="de-DE" smtClean="0"/>
              <a:pPr/>
              <a:t>14.02.2021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7DF4F64-A71F-4535-AA6E-1AE1F5E93F4F}" type="slidenum">
              <a:rPr lang="de-DE" smtClean="0"/>
              <a:pPr/>
              <a:t>‹Nr.›</a:t>
            </a:fld>
            <a:endParaRPr lang="de-DE"/>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3793E5F0-20B5-4A08-82D9-C8F5B9E243DF}" type="datetimeFigureOut">
              <a:rPr lang="de-DE" smtClean="0"/>
              <a:pPr/>
              <a:t>14.02.2021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7DF4F64-A71F-4535-AA6E-1AE1F5E93F4F}" type="slidenum">
              <a:rPr lang="de-DE" smtClean="0"/>
              <a:pPr/>
              <a:t>‹Nr.›</a:t>
            </a:fld>
            <a:endParaRPr lang="de-DE"/>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3793E5F0-20B5-4A08-82D9-C8F5B9E243DF}" type="datetimeFigureOut">
              <a:rPr lang="de-DE" smtClean="0"/>
              <a:pPr/>
              <a:t>14.02.2021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7DF4F64-A71F-4535-AA6E-1AE1F5E93F4F}" type="slidenum">
              <a:rPr lang="de-DE" smtClean="0"/>
              <a:pPr/>
              <a:t>‹Nr.›</a:t>
            </a:fld>
            <a:endParaRPr lang="de-DE"/>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3E5F0-20B5-4A08-82D9-C8F5B9E243DF}" type="datetimeFigureOut">
              <a:rPr lang="de-DE" smtClean="0"/>
              <a:pPr/>
              <a:t>14.02.2021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F4F64-A71F-4535-AA6E-1AE1F5E93F4F}"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706" r:id="rId15"/>
    <p:sldLayoutId id="2147483707" r:id="rId16"/>
    <p:sldLayoutId id="2147483708" r:id="rId17"/>
    <p:sldLayoutId id="2147483710" r:id="rId18"/>
    <p:sldLayoutId id="2147483754" r:id="rId1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02A0AA-1381-4BF4-AE43-109D34FB80FA}" type="datetimeFigureOut">
              <a:rPr lang="de-DE" smtClean="0"/>
              <a:pPr/>
              <a:t>14.02.2021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D91F6-E9C3-4D22-BAD8-1021A1945859}" type="slidenum">
              <a:rPr lang="de-DE" smtClean="0"/>
              <a:pPr/>
              <a:t>‹Nr.›</a:t>
            </a:fld>
            <a:endParaRPr lang="de-DE"/>
          </a:p>
        </p:txBody>
      </p:sp>
    </p:spTree>
    <p:extLst>
      <p:ext uri="{BB962C8B-B14F-4D97-AF65-F5344CB8AC3E}">
        <p14:creationId xmlns:p14="http://schemas.microsoft.com/office/powerpoint/2010/main" val="419190039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2051"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FA9E105-52D0-4AFE-822B-C37BE8CCCE37}" type="datetimeFigureOut">
              <a:rPr lang="de-DE"/>
              <a:pPr>
                <a:defRPr/>
              </a:pPr>
              <a:t>14.02.2021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D94C76B-1C09-429F-9010-AA410F319290}" type="slidenum">
              <a:rPr lang="de-DE"/>
              <a:pPr>
                <a:defRPr/>
              </a:pPr>
              <a:t>‹Nr.›</a:t>
            </a:fld>
            <a:endParaRPr lang="de-DE"/>
          </a:p>
        </p:txBody>
      </p:sp>
    </p:spTree>
    <p:extLst>
      <p:ext uri="{BB962C8B-B14F-4D97-AF65-F5344CB8AC3E}">
        <p14:creationId xmlns:p14="http://schemas.microsoft.com/office/powerpoint/2010/main" val="11457045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2"/>
          <p:cNvSpPr>
            <a:spLocks noGrp="1"/>
          </p:cNvSpPr>
          <p:nvPr>
            <p:ph type="ctrTitle"/>
          </p:nvPr>
        </p:nvSpPr>
        <p:spPr>
          <a:xfrm>
            <a:off x="0" y="2751138"/>
            <a:ext cx="6084888" cy="1470025"/>
          </a:xfrm>
          <a:solidFill>
            <a:srgbClr val="FDD205">
              <a:alpha val="90979"/>
            </a:srgbClr>
          </a:solidFill>
        </p:spPr>
        <p:txBody>
          <a:bodyPr/>
          <a:lstStyle/>
          <a:p>
            <a:r>
              <a:rPr lang="de-DE" altLang="de-DE" sz="3800" dirty="0" smtClean="0"/>
              <a:t>Erfolgsfaktor Gesundheit</a:t>
            </a:r>
            <a:r>
              <a:rPr lang="de-DE" altLang="de-DE" dirty="0" smtClean="0"/>
              <a:t/>
            </a:r>
            <a:br>
              <a:rPr lang="de-DE" altLang="de-DE" dirty="0" smtClean="0"/>
            </a:br>
            <a:r>
              <a:rPr lang="de-DE" sz="2000" dirty="0" smtClean="0"/>
              <a:t>Betriebliches Gesundheitsmanagement (BGM) zum Vorteil aller</a:t>
            </a:r>
            <a:endParaRPr lang="de-DE" altLang="de-DE" sz="20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normAutofit/>
          </a:bodyPr>
          <a:lstStyle/>
          <a:p>
            <a:r>
              <a:rPr lang="de-DE" dirty="0" smtClean="0"/>
              <a:t>Zielbereiche</a:t>
            </a:r>
            <a:r>
              <a:rPr lang="de-DE" dirty="0">
                <a:solidFill>
                  <a:srgbClr val="FF0000"/>
                </a:solidFill>
              </a:rPr>
              <a:t> </a:t>
            </a:r>
            <a:r>
              <a:rPr lang="de-DE" dirty="0" smtClean="0"/>
              <a:t>des </a:t>
            </a:r>
            <a:r>
              <a:rPr lang="de-DE" dirty="0"/>
              <a:t>BGM</a:t>
            </a:r>
          </a:p>
        </p:txBody>
      </p:sp>
    </p:spTree>
    <p:extLst>
      <p:ext uri="{BB962C8B-B14F-4D97-AF65-F5344CB8AC3E}">
        <p14:creationId xmlns:p14="http://schemas.microsoft.com/office/powerpoint/2010/main" val="3886626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ctrTitle"/>
          </p:nvPr>
        </p:nvSpPr>
        <p:spPr>
          <a:xfrm>
            <a:off x="179512" y="692696"/>
            <a:ext cx="8784976" cy="1008112"/>
          </a:xfrm>
        </p:spPr>
        <p:txBody>
          <a:bodyPr/>
          <a:lstStyle/>
          <a:p>
            <a:r>
              <a:rPr lang="de-DE" sz="3500" dirty="0"/>
              <a:t>Ziele des BGM</a:t>
            </a:r>
          </a:p>
        </p:txBody>
      </p:sp>
      <p:sp>
        <p:nvSpPr>
          <p:cNvPr id="10" name="Inhaltsplatzhalter 9"/>
          <p:cNvSpPr>
            <a:spLocks noGrp="1"/>
          </p:cNvSpPr>
          <p:nvPr>
            <p:ph idx="13"/>
          </p:nvPr>
        </p:nvSpPr>
        <p:spPr>
          <a:xfrm>
            <a:off x="179512" y="1700808"/>
            <a:ext cx="8784976" cy="4608512"/>
          </a:xfrm>
        </p:spPr>
        <p:txBody>
          <a:bodyPr numCol="2" spcCol="108000">
            <a:noAutofit/>
          </a:bodyPr>
          <a:lstStyle/>
          <a:p>
            <a:r>
              <a:rPr lang="de-DE" sz="1800" dirty="0" smtClean="0"/>
              <a:t>gesunde, motivierte und leistungsfähige Mitarbeiter</a:t>
            </a:r>
            <a:endParaRPr lang="de-DE" sz="1800" dirty="0"/>
          </a:p>
          <a:p>
            <a:r>
              <a:rPr lang="de-DE" sz="1800" dirty="0"/>
              <a:t>die Arbeitszufriedenheit erhöhen</a:t>
            </a:r>
          </a:p>
          <a:p>
            <a:r>
              <a:rPr lang="de-DE" sz="1800" dirty="0"/>
              <a:t>das Betriebsklima verbessern</a:t>
            </a:r>
          </a:p>
          <a:p>
            <a:r>
              <a:rPr lang="de-DE" sz="1800" dirty="0" smtClean="0"/>
              <a:t>Identifikation der Mitarbeiter </a:t>
            </a:r>
            <a:r>
              <a:rPr lang="de-DE" sz="1800" dirty="0"/>
              <a:t>mit </a:t>
            </a:r>
            <a:r>
              <a:rPr lang="de-DE" sz="1800" dirty="0" smtClean="0"/>
              <a:t>den Unternehmenswerten </a:t>
            </a:r>
            <a:r>
              <a:rPr lang="de-DE" sz="1800" dirty="0"/>
              <a:t>und -</a:t>
            </a:r>
            <a:r>
              <a:rPr lang="de-DE" sz="1800" dirty="0" smtClean="0"/>
              <a:t>zielen/ Mitarbeiterbindung </a:t>
            </a:r>
            <a:r>
              <a:rPr lang="de-DE" sz="1800" dirty="0"/>
              <a:t>erhöhen</a:t>
            </a:r>
          </a:p>
          <a:p>
            <a:r>
              <a:rPr lang="de-DE" sz="1800" dirty="0" smtClean="0"/>
              <a:t>die </a:t>
            </a:r>
            <a:r>
              <a:rPr lang="de-DE" sz="1800" dirty="0"/>
              <a:t>Reduzierung physischer und psychischer Belastungen</a:t>
            </a:r>
          </a:p>
          <a:p>
            <a:r>
              <a:rPr lang="de-DE" sz="1800" dirty="0"/>
              <a:t>Beschwerden/Erkrankungen vorbeugen</a:t>
            </a:r>
          </a:p>
          <a:p>
            <a:r>
              <a:rPr lang="de-DE" sz="1800" dirty="0"/>
              <a:t>niedrige Fehlzeiten</a:t>
            </a:r>
          </a:p>
          <a:p>
            <a:r>
              <a:rPr lang="de-DE" sz="1800" dirty="0"/>
              <a:t>Präsentismus vorbeugen (Krank-zur-Arbeit-gehen</a:t>
            </a:r>
            <a:r>
              <a:rPr lang="de-DE" sz="1800" dirty="0" smtClean="0"/>
              <a:t>)</a:t>
            </a:r>
          </a:p>
          <a:p>
            <a:r>
              <a:rPr lang="de-DE" sz="1800" dirty="0" smtClean="0"/>
              <a:t>Aufbau </a:t>
            </a:r>
            <a:r>
              <a:rPr lang="de-DE" sz="1800" dirty="0"/>
              <a:t>von Gesundheitskompetenzen bei Beschäftigten und Führungskräften</a:t>
            </a:r>
          </a:p>
          <a:p>
            <a:pPr>
              <a:tabLst>
                <a:tab pos="0" algn="l"/>
              </a:tabLst>
            </a:pPr>
            <a:r>
              <a:rPr lang="de-DE" sz="1800" dirty="0"/>
              <a:t>Optimierung der </a:t>
            </a:r>
            <a:r>
              <a:rPr lang="de-DE" sz="1800" dirty="0" smtClean="0"/>
              <a:t>Arbeitsabläufe </a:t>
            </a:r>
            <a:r>
              <a:rPr lang="de-DE" sz="1800" dirty="0"/>
              <a:t>und </a:t>
            </a:r>
            <a:r>
              <a:rPr lang="de-DE" sz="1800" dirty="0" smtClean="0"/>
              <a:t/>
            </a:r>
            <a:br>
              <a:rPr lang="de-DE" sz="1800" dirty="0" smtClean="0"/>
            </a:br>
            <a:r>
              <a:rPr lang="de-DE" sz="1800" dirty="0" smtClean="0"/>
              <a:t>-prozesse</a:t>
            </a:r>
            <a:endParaRPr lang="de-DE" sz="1800" dirty="0"/>
          </a:p>
          <a:p>
            <a:pPr>
              <a:tabLst>
                <a:tab pos="0" algn="l"/>
              </a:tabLst>
            </a:pPr>
            <a:r>
              <a:rPr lang="de-DE" sz="1800" dirty="0"/>
              <a:t>Informationsfluss, Kooperation und Teamarbeit verbessern</a:t>
            </a:r>
          </a:p>
          <a:p>
            <a:pPr>
              <a:tabLst>
                <a:tab pos="0" algn="l"/>
              </a:tabLst>
            </a:pPr>
            <a:r>
              <a:rPr lang="de-DE" sz="1800" dirty="0"/>
              <a:t>Wissensaustausch erleichtern</a:t>
            </a:r>
          </a:p>
          <a:p>
            <a:pPr>
              <a:tabLst>
                <a:tab pos="0" algn="l"/>
              </a:tabLst>
            </a:pPr>
            <a:r>
              <a:rPr lang="de-DE" sz="1800" dirty="0"/>
              <a:t>Kontroll- und Koordinationskosten senken</a:t>
            </a:r>
          </a:p>
          <a:p>
            <a:pPr>
              <a:tabLst>
                <a:tab pos="0" algn="l"/>
              </a:tabLst>
            </a:pPr>
            <a:r>
              <a:rPr lang="de-DE" sz="1800" dirty="0"/>
              <a:t>niedrige Fluktuation</a:t>
            </a:r>
          </a:p>
          <a:p>
            <a:pPr>
              <a:tabLst>
                <a:tab pos="0" algn="l"/>
              </a:tabLst>
            </a:pPr>
            <a:r>
              <a:rPr lang="de-DE" sz="1800" dirty="0"/>
              <a:t>die Arbeitseffizienz steigern, die Qualität der Produkte und Dienstleistungen verbessern sowie die Produktivität erhöhen. </a:t>
            </a:r>
          </a:p>
          <a:p>
            <a:pPr>
              <a:tabLst>
                <a:tab pos="0" algn="l"/>
              </a:tabLst>
            </a:pPr>
            <a:r>
              <a:rPr lang="de-DE" sz="1800" dirty="0"/>
              <a:t>Unternehmensimage nachhaltig stärken</a:t>
            </a:r>
          </a:p>
          <a:p>
            <a:endParaRPr lang="de-DE" sz="1800" dirty="0"/>
          </a:p>
          <a:p>
            <a:endParaRPr lang="de-DE" sz="1800" dirty="0"/>
          </a:p>
        </p:txBody>
      </p:sp>
    </p:spTree>
    <p:extLst>
      <p:ext uri="{BB962C8B-B14F-4D97-AF65-F5344CB8AC3E}">
        <p14:creationId xmlns:p14="http://schemas.microsoft.com/office/powerpoint/2010/main" val="1008046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normAutofit/>
          </a:bodyPr>
          <a:lstStyle/>
          <a:p>
            <a:r>
              <a:rPr lang="de-DE" dirty="0"/>
              <a:t>So geht </a:t>
            </a:r>
            <a:r>
              <a:rPr lang="de-DE" dirty="0" smtClean="0"/>
              <a:t>Gesundheitsmanagement im </a:t>
            </a:r>
            <a:r>
              <a:rPr lang="de-DE" dirty="0"/>
              <a:t>Unternehmen</a:t>
            </a:r>
          </a:p>
        </p:txBody>
      </p:sp>
    </p:spTree>
    <p:extLst>
      <p:ext uri="{BB962C8B-B14F-4D97-AF65-F5344CB8AC3E}">
        <p14:creationId xmlns:p14="http://schemas.microsoft.com/office/powerpoint/2010/main" val="822835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pPr>
              <a:spcBef>
                <a:spcPct val="20000"/>
              </a:spcBef>
            </a:pPr>
            <a:r>
              <a:rPr lang="de-DE" sz="3500" dirty="0" smtClean="0"/>
              <a:t>BGM Schritt </a:t>
            </a:r>
            <a:r>
              <a:rPr lang="de-DE" sz="3500" dirty="0"/>
              <a:t>für Schritt</a:t>
            </a:r>
          </a:p>
        </p:txBody>
      </p:sp>
      <p:sp>
        <p:nvSpPr>
          <p:cNvPr id="8" name="Inhaltsplatzhalter 7"/>
          <p:cNvSpPr>
            <a:spLocks noGrp="1"/>
          </p:cNvSpPr>
          <p:nvPr>
            <p:ph idx="13"/>
          </p:nvPr>
        </p:nvSpPr>
        <p:spPr>
          <a:xfrm>
            <a:off x="179512" y="2492896"/>
            <a:ext cx="8784976" cy="1944216"/>
          </a:xfrm>
          <a:ln>
            <a:solidFill>
              <a:srgbClr val="FDD205"/>
            </a:solidFill>
          </a:ln>
        </p:spPr>
        <p:txBody>
          <a:bodyPr/>
          <a:lstStyle/>
          <a:p>
            <a:pPr marL="0" indent="0">
              <a:buNone/>
            </a:pPr>
            <a:r>
              <a:rPr lang="de-DE" dirty="0"/>
              <a:t>Die Praxis hat gezeigt: Wer planvoll vorgeht, schneidet bei der abschließenden Erfolgskontrolle am besten ab. Folgende Schritte haben sich bewährt, um die Ziele – z.B. gesunde, motivierte Mitarbeiter, eine hohe Effizienz und geringe Ausfallzeiten – zu erreichen.</a:t>
            </a:r>
          </a:p>
          <a:p>
            <a:endParaRPr lang="de-DE" dirty="0"/>
          </a:p>
        </p:txBody>
      </p:sp>
      <p:sp>
        <p:nvSpPr>
          <p:cNvPr id="9" name="Untertitel 2"/>
          <p:cNvSpPr txBox="1">
            <a:spLocks/>
          </p:cNvSpPr>
          <p:nvPr/>
        </p:nvSpPr>
        <p:spPr>
          <a:xfrm>
            <a:off x="467544" y="6309320"/>
            <a:ext cx="8497192" cy="2111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de-DE" sz="900" dirty="0">
                <a:solidFill>
                  <a:srgbClr val="918F90"/>
                </a:solidFill>
              </a:rPr>
              <a:t>Quelle: GKV Spitzenverband </a:t>
            </a:r>
            <a:r>
              <a:rPr lang="de-DE" sz="900" dirty="0" smtClean="0">
                <a:solidFill>
                  <a:srgbClr val="918F90"/>
                </a:solidFill>
              </a:rPr>
              <a:t>2014</a:t>
            </a:r>
            <a:endParaRPr lang="de-DE" sz="900" dirty="0">
              <a:solidFill>
                <a:srgbClr val="918F90"/>
              </a:solidFill>
            </a:endParaRPr>
          </a:p>
        </p:txBody>
      </p:sp>
    </p:spTree>
    <p:extLst>
      <p:ext uri="{BB962C8B-B14F-4D97-AF65-F5344CB8AC3E}">
        <p14:creationId xmlns:p14="http://schemas.microsoft.com/office/powerpoint/2010/main" val="2073141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132856"/>
            <a:ext cx="8621887" cy="2794914"/>
          </a:xfrm>
          <a:prstGeom prst="rect">
            <a:avLst/>
          </a:prstGeom>
        </p:spPr>
      </p:pic>
      <p:sp>
        <p:nvSpPr>
          <p:cNvPr id="3" name="Titel 6"/>
          <p:cNvSpPr>
            <a:spLocks noGrp="1"/>
          </p:cNvSpPr>
          <p:nvPr>
            <p:ph type="ctrTitle"/>
          </p:nvPr>
        </p:nvSpPr>
        <p:spPr>
          <a:xfrm>
            <a:off x="179512" y="764704"/>
            <a:ext cx="8784976" cy="1008112"/>
          </a:xfrm>
        </p:spPr>
        <p:txBody>
          <a:bodyPr/>
          <a:lstStyle/>
          <a:p>
            <a:pPr>
              <a:spcBef>
                <a:spcPct val="20000"/>
              </a:spcBef>
            </a:pPr>
            <a:r>
              <a:rPr lang="de-DE" sz="3500" dirty="0" smtClean="0"/>
              <a:t>BGM Schritt für Schritt</a:t>
            </a:r>
            <a:endParaRPr lang="de-DE" sz="3500" dirty="0"/>
          </a:p>
        </p:txBody>
      </p:sp>
      <p:sp>
        <p:nvSpPr>
          <p:cNvPr id="4" name="Untertitel 2"/>
          <p:cNvSpPr txBox="1">
            <a:spLocks/>
          </p:cNvSpPr>
          <p:nvPr/>
        </p:nvSpPr>
        <p:spPr>
          <a:xfrm>
            <a:off x="467296" y="6309320"/>
            <a:ext cx="8497192" cy="2111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de-DE" sz="900" dirty="0">
                <a:solidFill>
                  <a:srgbClr val="918F90"/>
                </a:solidFill>
              </a:rPr>
              <a:t>Quelle: GKV Spitzenverband </a:t>
            </a:r>
            <a:r>
              <a:rPr lang="de-DE" sz="900" dirty="0" smtClean="0">
                <a:solidFill>
                  <a:srgbClr val="918F90"/>
                </a:solidFill>
              </a:rPr>
              <a:t>2014, S. 79</a:t>
            </a:r>
            <a:endParaRPr lang="de-DE" sz="900" dirty="0">
              <a:solidFill>
                <a:srgbClr val="918F90"/>
              </a:solidFill>
            </a:endParaRPr>
          </a:p>
        </p:txBody>
      </p:sp>
    </p:spTree>
    <p:extLst>
      <p:ext uri="{BB962C8B-B14F-4D97-AF65-F5344CB8AC3E}">
        <p14:creationId xmlns:p14="http://schemas.microsoft.com/office/powerpoint/2010/main" val="34998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9512" y="836712"/>
            <a:ext cx="8784976" cy="1008112"/>
          </a:xfrm>
        </p:spPr>
        <p:txBody>
          <a:bodyPr/>
          <a:lstStyle/>
          <a:p>
            <a:pPr>
              <a:spcBef>
                <a:spcPct val="20000"/>
              </a:spcBef>
            </a:pPr>
            <a:r>
              <a:rPr lang="de-DE" sz="3500" dirty="0" smtClean="0"/>
              <a:t>BGM </a:t>
            </a:r>
            <a:r>
              <a:rPr lang="de-DE" sz="3500" dirty="0"/>
              <a:t>Schritt für Schritt</a:t>
            </a:r>
          </a:p>
        </p:txBody>
      </p:sp>
      <p:sp>
        <p:nvSpPr>
          <p:cNvPr id="3" name="Inhaltsplatzhalter 2"/>
          <p:cNvSpPr>
            <a:spLocks noGrp="1"/>
          </p:cNvSpPr>
          <p:nvPr>
            <p:ph idx="10"/>
          </p:nvPr>
        </p:nvSpPr>
        <p:spPr>
          <a:xfrm>
            <a:off x="4645025" y="2780928"/>
            <a:ext cx="3804243" cy="3672408"/>
          </a:xfrm>
        </p:spPr>
        <p:txBody>
          <a:bodyPr>
            <a:normAutofit fontScale="25000" lnSpcReduction="20000"/>
          </a:bodyPr>
          <a:lstStyle/>
          <a:p>
            <a:r>
              <a:rPr lang="de-DE" sz="7200" dirty="0"/>
              <a:t>Aufgabenbereiche und Verantwortung zuteilen: Alle betrieblichen Akteure, die mit der Gesundheit der Mitarbeiter befasst sind, sollten an einen Tisch (Arbeitskreis Gesundheit o.ä.). </a:t>
            </a:r>
          </a:p>
          <a:p>
            <a:r>
              <a:rPr lang="de-DE" sz="7200" dirty="0"/>
              <a:t>Alle Akteure bringen so ihre berufliche Expertise in den Gesundheitsmanagementprozess ein. </a:t>
            </a:r>
          </a:p>
          <a:p>
            <a:r>
              <a:rPr lang="de-DE" sz="7200" dirty="0"/>
              <a:t>Der Strukturaufbau ist dann erfolgreich, wenn im Steuerungsgremium ein Grund-verständnis von </a:t>
            </a:r>
            <a:r>
              <a:rPr lang="de-DE" sz="7200" dirty="0" smtClean="0"/>
              <a:t>Gesundheit im </a:t>
            </a:r>
            <a:r>
              <a:rPr lang="de-DE" sz="7200" dirty="0"/>
              <a:t>Unternehmen entwickelt </a:t>
            </a:r>
            <a:r>
              <a:rPr lang="de-DE" sz="7200" dirty="0" smtClean="0"/>
              <a:t>wird.</a:t>
            </a:r>
            <a:endParaRPr lang="de-DE" sz="7200" dirty="0"/>
          </a:p>
          <a:p>
            <a:endParaRPr lang="de-DE" dirty="0"/>
          </a:p>
        </p:txBody>
      </p:sp>
      <p:sp>
        <p:nvSpPr>
          <p:cNvPr id="4" name="Inhaltsplatzhalter 3"/>
          <p:cNvSpPr>
            <a:spLocks noGrp="1"/>
          </p:cNvSpPr>
          <p:nvPr>
            <p:ph idx="11"/>
          </p:nvPr>
        </p:nvSpPr>
        <p:spPr>
          <a:xfrm>
            <a:off x="467544" y="1844824"/>
            <a:ext cx="3804243" cy="792113"/>
          </a:xfrm>
        </p:spPr>
        <p:txBody>
          <a:bodyPr>
            <a:normAutofit fontScale="92500" lnSpcReduction="10000"/>
          </a:bodyPr>
          <a:lstStyle/>
          <a:p>
            <a:r>
              <a:rPr lang="de-DE" dirty="0">
                <a:solidFill>
                  <a:srgbClr val="FDD205"/>
                </a:solidFill>
              </a:rPr>
              <a:t>Schritt 1</a:t>
            </a:r>
          </a:p>
          <a:p>
            <a:r>
              <a:rPr lang="de-DE" dirty="0"/>
              <a:t>Vorbereitungsphase</a:t>
            </a:r>
          </a:p>
        </p:txBody>
      </p:sp>
      <p:sp>
        <p:nvSpPr>
          <p:cNvPr id="5" name="Inhaltsplatzhalter 4"/>
          <p:cNvSpPr>
            <a:spLocks noGrp="1"/>
          </p:cNvSpPr>
          <p:nvPr>
            <p:ph idx="12"/>
          </p:nvPr>
        </p:nvSpPr>
        <p:spPr>
          <a:xfrm>
            <a:off x="4644008" y="1844825"/>
            <a:ext cx="3804243" cy="792113"/>
          </a:xfrm>
        </p:spPr>
        <p:txBody>
          <a:bodyPr>
            <a:normAutofit fontScale="85000" lnSpcReduction="10000"/>
          </a:bodyPr>
          <a:lstStyle/>
          <a:p>
            <a:r>
              <a:rPr lang="de-DE" sz="2600" dirty="0">
                <a:solidFill>
                  <a:srgbClr val="FDD205"/>
                </a:solidFill>
              </a:rPr>
              <a:t>Schritt 2</a:t>
            </a:r>
          </a:p>
          <a:p>
            <a:r>
              <a:rPr lang="de-DE" dirty="0"/>
              <a:t>Nutzung/Aufbau von Strukturen </a:t>
            </a:r>
          </a:p>
          <a:p>
            <a:endParaRPr lang="de-DE" dirty="0"/>
          </a:p>
        </p:txBody>
      </p:sp>
      <p:sp>
        <p:nvSpPr>
          <p:cNvPr id="6" name="Inhaltsplatzhalter 5"/>
          <p:cNvSpPr>
            <a:spLocks noGrp="1"/>
          </p:cNvSpPr>
          <p:nvPr>
            <p:ph idx="13"/>
          </p:nvPr>
        </p:nvSpPr>
        <p:spPr>
          <a:xfrm>
            <a:off x="467544" y="2790128"/>
            <a:ext cx="3804243" cy="3388214"/>
          </a:xfrm>
        </p:spPr>
        <p:txBody>
          <a:bodyPr>
            <a:normAutofit/>
          </a:bodyPr>
          <a:lstStyle/>
          <a:p>
            <a:r>
              <a:rPr lang="de-DE" sz="1800" dirty="0" smtClean="0">
                <a:solidFill>
                  <a:schemeClr val="bg1">
                    <a:lumMod val="50000"/>
                  </a:schemeClr>
                </a:solidFill>
              </a:rPr>
              <a:t>Bewusstwerdung: </a:t>
            </a:r>
            <a:r>
              <a:rPr lang="de-DE" sz="1800" dirty="0">
                <a:solidFill>
                  <a:schemeClr val="bg1">
                    <a:lumMod val="50000"/>
                  </a:schemeClr>
                </a:solidFill>
              </a:rPr>
              <a:t>Warum müssen wir mehr für die Beschäftigten tun? </a:t>
            </a:r>
          </a:p>
          <a:p>
            <a:r>
              <a:rPr lang="de-DE" sz="1800" dirty="0">
                <a:solidFill>
                  <a:schemeClr val="bg1">
                    <a:lumMod val="50000"/>
                  </a:schemeClr>
                </a:solidFill>
              </a:rPr>
              <a:t>Gemeinsame Visionen, Ziele, Überzeugungen, Werte und Regeln fördern die Identifikation mit dem Thema und fördern die Motivation der betrieblich Verantwortlichen,  gemeinsam in einen Gesundheitsförderungsprozess einzutreten.</a:t>
            </a:r>
          </a:p>
          <a:p>
            <a:endParaRPr lang="de-DE" dirty="0">
              <a:solidFill>
                <a:schemeClr val="bg1">
                  <a:lumMod val="50000"/>
                </a:schemeClr>
              </a:solidFill>
            </a:endParaRPr>
          </a:p>
        </p:txBody>
      </p:sp>
    </p:spTree>
    <p:extLst>
      <p:ext uri="{BB962C8B-B14F-4D97-AF65-F5344CB8AC3E}">
        <p14:creationId xmlns:p14="http://schemas.microsoft.com/office/powerpoint/2010/main" val="14044084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9512" y="1700808"/>
            <a:ext cx="8784976" cy="1008112"/>
          </a:xfrm>
        </p:spPr>
        <p:txBody>
          <a:bodyPr/>
          <a:lstStyle/>
          <a:p>
            <a:r>
              <a:rPr lang="de-DE" sz="2000" b="1" dirty="0"/>
              <a:t>…setzt sich aus Vertretern aller </a:t>
            </a:r>
            <a:r>
              <a:rPr lang="de-DE" sz="2000" b="1" dirty="0" smtClean="0"/>
              <a:t>am Gesundheitsmanagement </a:t>
            </a:r>
            <a:r>
              <a:rPr lang="de-DE" sz="2000" b="1" dirty="0"/>
              <a:t>beteiligten Bereiche zusammen, die von einem Hauptverantwortlichen koordiniert werden</a:t>
            </a:r>
            <a:r>
              <a:rPr lang="de-DE" sz="2000" b="1" dirty="0" smtClean="0"/>
              <a:t>:</a:t>
            </a:r>
            <a:endParaRPr lang="de-DE" sz="2000" b="1" dirty="0"/>
          </a:p>
        </p:txBody>
      </p:sp>
      <p:sp>
        <p:nvSpPr>
          <p:cNvPr id="3" name="Inhaltsplatzhalter 2"/>
          <p:cNvSpPr>
            <a:spLocks noGrp="1"/>
          </p:cNvSpPr>
          <p:nvPr>
            <p:ph idx="13"/>
          </p:nvPr>
        </p:nvSpPr>
        <p:spPr>
          <a:xfrm>
            <a:off x="179512" y="2898759"/>
            <a:ext cx="8784976" cy="4058633"/>
          </a:xfrm>
        </p:spPr>
        <p:txBody>
          <a:bodyPr>
            <a:normAutofit/>
          </a:bodyPr>
          <a:lstStyle/>
          <a:p>
            <a:r>
              <a:rPr lang="de-DE" sz="1800" dirty="0" smtClean="0"/>
              <a:t>Betriebsleitung</a:t>
            </a:r>
          </a:p>
          <a:p>
            <a:r>
              <a:rPr lang="de-DE" sz="1800" dirty="0" smtClean="0"/>
              <a:t>Führungskräfte</a:t>
            </a:r>
          </a:p>
          <a:p>
            <a:r>
              <a:rPr lang="de-DE" sz="1800" dirty="0" smtClean="0"/>
              <a:t>Personalabteilung, insbesondere die für die  Personalentwicklung zuständige Stelle</a:t>
            </a:r>
          </a:p>
          <a:p>
            <a:r>
              <a:rPr lang="de-DE" sz="1800" dirty="0" smtClean="0"/>
              <a:t>Betriebs- bzw. Personalrat/Vertretung von  Mitarbeiterinnen und Mitarbeitern in Kleinbetrieben</a:t>
            </a:r>
          </a:p>
          <a:p>
            <a:r>
              <a:rPr lang="de-DE" sz="1800" dirty="0" smtClean="0"/>
              <a:t>Betriebsärztin/Betriebsarzt, </a:t>
            </a:r>
          </a:p>
          <a:p>
            <a:r>
              <a:rPr lang="de-DE" sz="1800" dirty="0" smtClean="0"/>
              <a:t>Fachkraft für Arbeitssicherheit</a:t>
            </a:r>
          </a:p>
          <a:p>
            <a:r>
              <a:rPr lang="de-DE" sz="1800" dirty="0" smtClean="0"/>
              <a:t>ggf. auf das BGM spezialisierte externe Berater/Moderatoren</a:t>
            </a:r>
          </a:p>
          <a:p>
            <a:r>
              <a:rPr lang="de-DE" sz="1800" dirty="0" smtClean="0"/>
              <a:t>ggf. Schwerbehindertenvertretung</a:t>
            </a:r>
          </a:p>
          <a:p>
            <a:r>
              <a:rPr lang="de-DE" sz="1800" dirty="0" smtClean="0"/>
              <a:t>ggf. Gleichstellungsbeauftragte</a:t>
            </a:r>
          </a:p>
          <a:p>
            <a:endParaRPr lang="de-DE" dirty="0"/>
          </a:p>
        </p:txBody>
      </p:sp>
      <p:sp>
        <p:nvSpPr>
          <p:cNvPr id="5" name="Titel 1"/>
          <p:cNvSpPr txBox="1">
            <a:spLocks/>
          </p:cNvSpPr>
          <p:nvPr/>
        </p:nvSpPr>
        <p:spPr>
          <a:xfrm>
            <a:off x="179512" y="836712"/>
            <a:ext cx="8784976" cy="1008112"/>
          </a:xfrm>
          <a:prstGeom prst="rect">
            <a:avLst/>
          </a:prstGeom>
          <a:noFill/>
        </p:spPr>
        <p:txBody>
          <a:bodyPr vert="horz" lIns="360000" tIns="45720" rIns="91440" bIns="45720" rtlCol="0" anchor="ctr">
            <a:noAutofit/>
          </a:bodyPr>
          <a:lstStyle>
            <a:lvl1pPr algn="l" defTabSz="914400" rtl="0" eaLnBrk="1" latinLnBrk="0" hangingPunct="1">
              <a:spcBef>
                <a:spcPct val="0"/>
              </a:spcBef>
              <a:buNone/>
              <a:defRPr sz="4000" kern="1200">
                <a:solidFill>
                  <a:schemeClr val="bg1">
                    <a:lumMod val="50000"/>
                  </a:schemeClr>
                </a:solidFill>
                <a:latin typeface="+mj-lt"/>
                <a:ea typeface="+mj-ea"/>
                <a:cs typeface="+mj-cs"/>
              </a:defRPr>
            </a:lvl1pPr>
          </a:lstStyle>
          <a:p>
            <a:r>
              <a:rPr lang="de-DE" sz="2000" b="1" dirty="0" smtClean="0"/>
              <a:t>BGM </a:t>
            </a:r>
            <a:r>
              <a:rPr lang="de-DE" sz="2000" b="1" dirty="0"/>
              <a:t>Tools Strukturen – Der Arbeitskreis Gesundheit</a:t>
            </a:r>
            <a:r>
              <a:rPr lang="de-DE" sz="2000" b="1" dirty="0" smtClean="0"/>
              <a:t>…</a:t>
            </a:r>
            <a:endParaRPr lang="de-DE" sz="2000" b="1" dirty="0"/>
          </a:p>
        </p:txBody>
      </p:sp>
    </p:spTree>
    <p:extLst>
      <p:ext uri="{BB962C8B-B14F-4D97-AF65-F5344CB8AC3E}">
        <p14:creationId xmlns:p14="http://schemas.microsoft.com/office/powerpoint/2010/main" val="22873418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9512" y="1052736"/>
            <a:ext cx="8784976" cy="1008112"/>
          </a:xfrm>
        </p:spPr>
        <p:txBody>
          <a:bodyPr/>
          <a:lstStyle/>
          <a:p>
            <a:r>
              <a:rPr lang="de-DE" sz="2000" b="1" dirty="0"/>
              <a:t>…hat folgende </a:t>
            </a:r>
            <a:r>
              <a:rPr lang="de-DE" sz="2000" b="1" dirty="0" smtClean="0"/>
              <a:t>Aufgaben:</a:t>
            </a:r>
            <a:endParaRPr lang="de-DE" sz="2000" b="1" dirty="0"/>
          </a:p>
        </p:txBody>
      </p:sp>
      <p:sp>
        <p:nvSpPr>
          <p:cNvPr id="3" name="Inhaltsplatzhalter 2"/>
          <p:cNvSpPr>
            <a:spLocks noGrp="1"/>
          </p:cNvSpPr>
          <p:nvPr>
            <p:ph idx="13"/>
          </p:nvPr>
        </p:nvSpPr>
        <p:spPr>
          <a:xfrm>
            <a:off x="179512" y="2060848"/>
            <a:ext cx="8784976" cy="4058633"/>
          </a:xfrm>
        </p:spPr>
        <p:txBody>
          <a:bodyPr>
            <a:normAutofit/>
          </a:bodyPr>
          <a:lstStyle/>
          <a:p>
            <a:r>
              <a:rPr lang="de-DE" sz="1800" dirty="0"/>
              <a:t>Entwicklung eines gemeinsamen, von allen getragenen Grundverständnisses von </a:t>
            </a:r>
            <a:r>
              <a:rPr lang="de-DE" sz="1800" dirty="0" smtClean="0"/>
              <a:t>betrieblichen Gesundheitsmanagement</a:t>
            </a:r>
            <a:endParaRPr lang="de-DE" sz="1800" dirty="0"/>
          </a:p>
          <a:p>
            <a:r>
              <a:rPr lang="de-DE" sz="1800" dirty="0"/>
              <a:t>Festsetzung von Prioritäten und Zielen </a:t>
            </a:r>
          </a:p>
          <a:p>
            <a:r>
              <a:rPr lang="de-DE" sz="1800" dirty="0"/>
              <a:t>Entwicklung einer </a:t>
            </a:r>
            <a:r>
              <a:rPr lang="de-DE" sz="1800" dirty="0" smtClean="0"/>
              <a:t>BGM-Strategie </a:t>
            </a:r>
            <a:endParaRPr lang="de-DE" sz="1800" dirty="0"/>
          </a:p>
          <a:p>
            <a:r>
              <a:rPr lang="de-DE" sz="1800" dirty="0"/>
              <a:t>Steuerung der Aktivitäten des </a:t>
            </a:r>
            <a:r>
              <a:rPr lang="de-DE" sz="1800" dirty="0" smtClean="0"/>
              <a:t>BGM (planen</a:t>
            </a:r>
            <a:r>
              <a:rPr lang="de-DE" sz="1800" dirty="0"/>
              <a:t>, durchführen, kontrollieren, verbessern)</a:t>
            </a:r>
          </a:p>
          <a:p>
            <a:r>
              <a:rPr lang="de-DE" sz="1800" dirty="0"/>
              <a:t>Information aller Betriebsteile – von der Pforte bis zur obersten Leitung</a:t>
            </a:r>
          </a:p>
          <a:p>
            <a:r>
              <a:rPr lang="de-DE" sz="1800" dirty="0"/>
              <a:t>Schaffung von Partizipationsmöglichkeiten </a:t>
            </a:r>
            <a:r>
              <a:rPr lang="de-DE" sz="1800" dirty="0" smtClean="0"/>
              <a:t>für die Beschäftigten (z</a:t>
            </a:r>
            <a:r>
              <a:rPr lang="de-DE" sz="1800" dirty="0"/>
              <a:t>. B. durch Befragungen, Workshops, Gesundheitszirkel sowie im Steuerungsgremium)</a:t>
            </a:r>
          </a:p>
          <a:p>
            <a:r>
              <a:rPr lang="de-DE" sz="1800" dirty="0" smtClean="0"/>
              <a:t>Vernetzung </a:t>
            </a:r>
            <a:r>
              <a:rPr lang="de-DE" sz="1800" dirty="0"/>
              <a:t>untereinander (z. B. Arbeitsschutzausschuss,  </a:t>
            </a:r>
            <a:r>
              <a:rPr lang="de-DE" sz="1800" dirty="0" smtClean="0"/>
              <a:t>Betriebsmedizin, Betriebliches Eingliederungsmanagement, Personalentwicklung, Organisationsentwicklung, BGM-Verantwortlichen etc.) </a:t>
            </a:r>
          </a:p>
        </p:txBody>
      </p:sp>
    </p:spTree>
    <p:extLst>
      <p:ext uri="{BB962C8B-B14F-4D97-AF65-F5344CB8AC3E}">
        <p14:creationId xmlns:p14="http://schemas.microsoft.com/office/powerpoint/2010/main" val="3625970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ctrTitle"/>
          </p:nvPr>
        </p:nvSpPr>
        <p:spPr>
          <a:xfrm>
            <a:off x="395536" y="836712"/>
            <a:ext cx="8784976" cy="1008112"/>
          </a:xfrm>
        </p:spPr>
        <p:txBody>
          <a:bodyPr lIns="108000" rtlCol="0" anchor="t"/>
          <a:lstStyle/>
          <a:p>
            <a:pPr>
              <a:defRPr/>
            </a:pPr>
            <a:r>
              <a:rPr lang="de-DE" sz="3500" dirty="0" smtClean="0"/>
              <a:t>BGM </a:t>
            </a:r>
            <a:r>
              <a:rPr lang="de-DE" sz="3500" dirty="0"/>
              <a:t>Schritt für Schritt</a:t>
            </a:r>
          </a:p>
        </p:txBody>
      </p:sp>
      <p:sp>
        <p:nvSpPr>
          <p:cNvPr id="29" name="Inhaltsplatzhalter 5"/>
          <p:cNvSpPr>
            <a:spLocks noGrp="1"/>
          </p:cNvSpPr>
          <p:nvPr>
            <p:ph idx="13"/>
          </p:nvPr>
        </p:nvSpPr>
        <p:spPr>
          <a:xfrm>
            <a:off x="179512" y="1612831"/>
            <a:ext cx="8784976" cy="4696489"/>
          </a:xfrm>
        </p:spPr>
        <p:txBody>
          <a:bodyPr>
            <a:normAutofit lnSpcReduction="10000"/>
          </a:bodyPr>
          <a:lstStyle/>
          <a:p>
            <a:pPr eaLnBrk="1" hangingPunct="1">
              <a:buNone/>
            </a:pPr>
            <a:r>
              <a:rPr lang="de-DE" b="1" dirty="0" smtClean="0">
                <a:solidFill>
                  <a:srgbClr val="FDD205"/>
                </a:solidFill>
              </a:rPr>
              <a:t>Schritt 3</a:t>
            </a:r>
          </a:p>
          <a:p>
            <a:pPr eaLnBrk="1" hangingPunct="1">
              <a:buNone/>
            </a:pPr>
            <a:r>
              <a:rPr lang="de-DE" b="1" dirty="0" smtClean="0"/>
              <a:t>Analyse</a:t>
            </a:r>
          </a:p>
          <a:p>
            <a:pPr eaLnBrk="1" hangingPunct="1">
              <a:buNone/>
            </a:pPr>
            <a:endParaRPr lang="de-DE" sz="1400" dirty="0" smtClean="0"/>
          </a:p>
          <a:p>
            <a:r>
              <a:rPr lang="de-DE" sz="1900" dirty="0" smtClean="0"/>
              <a:t>Fakten statt Vermutungen: Je genauer die IST-Situation im Unternehmen, die Risiken und Potenziale, bekannt sind, desto einfacher  und zielgerichteter ist die Maßnahmenplanung. </a:t>
            </a:r>
          </a:p>
          <a:p>
            <a:r>
              <a:rPr lang="de-DE" sz="1900" dirty="0" smtClean="0"/>
              <a:t>Welche bereits vorhandenen Daten und Erkenntnisse können wir nutzen? z.B. Daten aus der Gefährdungsbeurteilung, Fehlzeitenanalysen, Altersstrukturanalysen, arbeitsmedizinischen Vorsorge</a:t>
            </a:r>
          </a:p>
          <a:p>
            <a:r>
              <a:rPr lang="de-DE" sz="1900" dirty="0" smtClean="0"/>
              <a:t>Um eine möglichst aussagekräftige Datenbasis zu erhalten, werden oft mehrere Analyseverfahren miteinander kombiniert. </a:t>
            </a:r>
          </a:p>
          <a:p>
            <a:r>
              <a:rPr lang="de-DE" sz="1900" dirty="0" smtClean="0"/>
              <a:t>Welche Informationen fehlen und welche Analyseinstrumente sollten wir zusätzlich einsetzen (z. B. Gesundheitsbericht der Krankenkasse, Mitarbeiterbefragung, Gesundheitszirkel)?</a:t>
            </a:r>
          </a:p>
          <a:p>
            <a:r>
              <a:rPr lang="de-DE" sz="1900" dirty="0" smtClean="0"/>
              <a:t>Auswertung im Steuerungsgremium (Arbeitskreis Gesundheit)</a:t>
            </a:r>
          </a:p>
          <a:p>
            <a:endParaRPr lang="de-DE" sz="1400" dirty="0" smtClean="0">
              <a:solidFill>
                <a:schemeClr val="bg1">
                  <a:lumMod val="65000"/>
                </a:schemeClr>
              </a:solidFill>
            </a:endParaRPr>
          </a:p>
          <a:p>
            <a:endParaRPr lang="de-DE" sz="1400" dirty="0" smtClean="0"/>
          </a:p>
          <a:p>
            <a:pPr>
              <a:buNone/>
            </a:pPr>
            <a:endParaRPr lang="de-DE" sz="1100" dirty="0" smtClean="0"/>
          </a:p>
          <a:p>
            <a:pPr>
              <a:buNone/>
            </a:pPr>
            <a:endParaRPr lang="de-DE" sz="1400" dirty="0" smtClean="0"/>
          </a:p>
          <a:p>
            <a:pPr>
              <a:buNone/>
            </a:pPr>
            <a:endParaRPr lang="de-DE" sz="1400" dirty="0" smtClean="0"/>
          </a:p>
          <a:p>
            <a:pPr eaLnBrk="1" hangingPunct="1">
              <a:buNone/>
            </a:pPr>
            <a:endParaRPr lang="de-DE" sz="1400" dirty="0" smtClean="0"/>
          </a:p>
          <a:p>
            <a:pPr>
              <a:buFont typeface="+mj-lt"/>
              <a:buAutoNum type="arabicPeriod" startAt="2"/>
            </a:pPr>
            <a:endParaRPr lang="de-DE" sz="1400" dirty="0" smtClean="0"/>
          </a:p>
          <a:p>
            <a:pPr>
              <a:buNone/>
            </a:pPr>
            <a:endParaRPr lang="de-DE" sz="1400" dirty="0" smtClean="0"/>
          </a:p>
        </p:txBody>
      </p:sp>
      <p:sp>
        <p:nvSpPr>
          <p:cNvPr id="3" name="Rechteck 2"/>
          <p:cNvSpPr/>
          <p:nvPr/>
        </p:nvSpPr>
        <p:spPr>
          <a:xfrm>
            <a:off x="323528" y="1484784"/>
            <a:ext cx="8136904" cy="400110"/>
          </a:xfrm>
          <a:prstGeom prst="rect">
            <a:avLst/>
          </a:prstGeom>
        </p:spPr>
        <p:txBody>
          <a:bodyPr wrap="square">
            <a:spAutoFit/>
          </a:bodyPr>
          <a:lstStyle/>
          <a:p>
            <a:pPr>
              <a:spcBef>
                <a:spcPct val="20000"/>
              </a:spcBef>
              <a:buClr>
                <a:srgbClr val="FDD205"/>
              </a:buClr>
            </a:pPr>
            <a:endParaRPr lang="de-DE" sz="2000" dirty="0" smtClean="0">
              <a:solidFill>
                <a:schemeClr val="bg1">
                  <a:lumMod val="50000"/>
                </a:schemeClr>
              </a:solidFill>
              <a:latin typeface="+mj-lt"/>
              <a:ea typeface="+mj-ea"/>
              <a:cs typeface="+mj-cs"/>
            </a:endParaRPr>
          </a:p>
        </p:txBody>
      </p:sp>
      <p:sp>
        <p:nvSpPr>
          <p:cNvPr id="2" name="Rechteck 1"/>
          <p:cNvSpPr/>
          <p:nvPr/>
        </p:nvSpPr>
        <p:spPr>
          <a:xfrm>
            <a:off x="467544" y="2492896"/>
            <a:ext cx="8496944" cy="3816424"/>
          </a:xfrm>
          <a:prstGeom prst="rect">
            <a:avLst/>
          </a:prstGeom>
          <a:noFill/>
          <a:ln w="12700">
            <a:solidFill>
              <a:srgbClr val="FDD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e-DE" sz="3500" dirty="0" smtClean="0"/>
              <a:t>BGM </a:t>
            </a:r>
            <a:r>
              <a:rPr lang="de-DE" sz="3500" dirty="0"/>
              <a:t>Analysetools – </a:t>
            </a:r>
            <a:r>
              <a:rPr lang="de-DE" sz="3500" dirty="0" smtClean="0"/>
              <a:t>Mitarbeiterbefragung</a:t>
            </a:r>
            <a:br>
              <a:rPr lang="de-DE" sz="3500" dirty="0" smtClean="0"/>
            </a:br>
            <a:r>
              <a:rPr lang="de-DE" sz="3500" dirty="0" smtClean="0"/>
              <a:t>und Gesundheitsbericht</a:t>
            </a:r>
            <a:endParaRPr lang="de-DE" sz="3500" dirty="0"/>
          </a:p>
        </p:txBody>
      </p:sp>
      <p:sp>
        <p:nvSpPr>
          <p:cNvPr id="9" name="Inhaltsplatzhalter 8"/>
          <p:cNvSpPr>
            <a:spLocks noGrp="1"/>
          </p:cNvSpPr>
          <p:nvPr>
            <p:ph idx="10"/>
          </p:nvPr>
        </p:nvSpPr>
        <p:spPr>
          <a:xfrm>
            <a:off x="4645025" y="2777090"/>
            <a:ext cx="4175447" cy="3388214"/>
          </a:xfrm>
        </p:spPr>
        <p:txBody>
          <a:bodyPr/>
          <a:lstStyle/>
          <a:p>
            <a:r>
              <a:rPr lang="de-DE" sz="2000" dirty="0"/>
              <a:t>verknüpft die Daten der Krankenkasse zur Arbeitsunfähigkeit, zu  ihrer Dauer und zur zugrunde liegenden Erkrankungsart mit den Unternehmensdaten (</a:t>
            </a:r>
            <a:r>
              <a:rPr lang="de-DE" sz="2000" dirty="0" smtClean="0"/>
              <a:t>Betrieb/Unternehmensbereich/ Abteilung) </a:t>
            </a:r>
            <a:r>
              <a:rPr lang="de-DE" sz="2000" dirty="0"/>
              <a:t>und gibt damit Hinweise zu  Bereichen mit krankheitsbedingten Auffälligkeiten. </a:t>
            </a:r>
          </a:p>
          <a:p>
            <a:endParaRPr lang="de-DE" dirty="0"/>
          </a:p>
        </p:txBody>
      </p:sp>
      <p:sp>
        <p:nvSpPr>
          <p:cNvPr id="10" name="Inhaltsplatzhalter 9"/>
          <p:cNvSpPr>
            <a:spLocks noGrp="1"/>
          </p:cNvSpPr>
          <p:nvPr>
            <p:ph idx="11"/>
          </p:nvPr>
        </p:nvSpPr>
        <p:spPr>
          <a:xfrm>
            <a:off x="467544" y="2132856"/>
            <a:ext cx="3804243" cy="792113"/>
          </a:xfrm>
        </p:spPr>
        <p:txBody>
          <a:bodyPr/>
          <a:lstStyle/>
          <a:p>
            <a:r>
              <a:rPr lang="de-DE" sz="2200" dirty="0" smtClean="0">
                <a:solidFill>
                  <a:srgbClr val="FDD205"/>
                </a:solidFill>
              </a:rPr>
              <a:t>Mitarbeiterbefragung</a:t>
            </a:r>
            <a:endParaRPr lang="de-DE" sz="2200" dirty="0">
              <a:solidFill>
                <a:srgbClr val="FDD205"/>
              </a:solidFill>
            </a:endParaRPr>
          </a:p>
        </p:txBody>
      </p:sp>
      <p:sp>
        <p:nvSpPr>
          <p:cNvPr id="11" name="Inhaltsplatzhalter 10"/>
          <p:cNvSpPr>
            <a:spLocks noGrp="1"/>
          </p:cNvSpPr>
          <p:nvPr>
            <p:ph idx="12"/>
          </p:nvPr>
        </p:nvSpPr>
        <p:spPr>
          <a:xfrm>
            <a:off x="4644008" y="2132857"/>
            <a:ext cx="3804243" cy="792113"/>
          </a:xfrm>
        </p:spPr>
        <p:txBody>
          <a:bodyPr/>
          <a:lstStyle/>
          <a:p>
            <a:r>
              <a:rPr lang="de-DE" sz="2200" dirty="0">
                <a:solidFill>
                  <a:srgbClr val="FDD205"/>
                </a:solidFill>
              </a:rPr>
              <a:t>Gesundheitsbericht </a:t>
            </a:r>
          </a:p>
        </p:txBody>
      </p:sp>
      <p:sp>
        <p:nvSpPr>
          <p:cNvPr id="12" name="Inhaltsplatzhalter 11"/>
          <p:cNvSpPr>
            <a:spLocks noGrp="1"/>
          </p:cNvSpPr>
          <p:nvPr>
            <p:ph idx="13"/>
          </p:nvPr>
        </p:nvSpPr>
        <p:spPr>
          <a:xfrm>
            <a:off x="467544" y="2780928"/>
            <a:ext cx="3804243" cy="3388214"/>
          </a:xfrm>
        </p:spPr>
        <p:txBody>
          <a:bodyPr/>
          <a:lstStyle/>
          <a:p>
            <a:r>
              <a:rPr lang="de-DE" sz="2000" dirty="0">
                <a:solidFill>
                  <a:schemeClr val="bg1">
                    <a:lumMod val="50000"/>
                  </a:schemeClr>
                </a:solidFill>
              </a:rPr>
              <a:t>ein Instrument, mit dem sehr gezielt aus Sicht der Beschäftigten die Ursachen von physischen, psychischen und sozialen Belastungen aufgezeigt sowie </a:t>
            </a:r>
            <a:r>
              <a:rPr lang="de-DE" sz="2000" dirty="0" smtClean="0">
                <a:solidFill>
                  <a:schemeClr val="bg1">
                    <a:lumMod val="50000"/>
                  </a:schemeClr>
                </a:solidFill>
              </a:rPr>
              <a:t>Verbesserungspotenziale </a:t>
            </a:r>
            <a:r>
              <a:rPr lang="de-DE" sz="2000" dirty="0">
                <a:solidFill>
                  <a:schemeClr val="bg1">
                    <a:lumMod val="50000"/>
                  </a:schemeClr>
                </a:solidFill>
              </a:rPr>
              <a:t>und Handlungsfelder im Gesundheitsmanagement identifiziert werden können.</a:t>
            </a:r>
          </a:p>
        </p:txBody>
      </p:sp>
    </p:spTree>
    <p:extLst>
      <p:ext uri="{BB962C8B-B14F-4D97-AF65-F5344CB8AC3E}">
        <p14:creationId xmlns:p14="http://schemas.microsoft.com/office/powerpoint/2010/main" val="1514225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rtlCol="0" anchor="t"/>
          <a:lstStyle/>
          <a:p>
            <a:pPr eaLnBrk="1" fontAlgn="auto" hangingPunct="1">
              <a:spcAft>
                <a:spcPts val="0"/>
              </a:spcAft>
              <a:defRPr/>
            </a:pPr>
            <a:r>
              <a:rPr lang="de-DE" sz="3500" dirty="0" smtClean="0"/>
              <a:t>Inhaltsverzeichnis</a:t>
            </a:r>
            <a:br>
              <a:rPr lang="de-DE" sz="3500" dirty="0" smtClean="0"/>
            </a:br>
            <a:endParaRPr lang="de-DE" sz="2000" dirty="0">
              <a:solidFill>
                <a:srgbClr val="00B050"/>
              </a:solidFill>
            </a:endParaRPr>
          </a:p>
        </p:txBody>
      </p:sp>
      <p:sp>
        <p:nvSpPr>
          <p:cNvPr id="60419" name="Inhaltsplatzhalter 2"/>
          <p:cNvSpPr>
            <a:spLocks noGrp="1"/>
          </p:cNvSpPr>
          <p:nvPr>
            <p:ph idx="13"/>
          </p:nvPr>
        </p:nvSpPr>
        <p:spPr/>
        <p:txBody>
          <a:bodyPr>
            <a:normAutofit/>
          </a:bodyPr>
          <a:lstStyle/>
          <a:p>
            <a:pPr lvl="0"/>
            <a:r>
              <a:rPr lang="de-DE" sz="2000" dirty="0" smtClean="0"/>
              <a:t>Fit für morgen? – Herausforderungen für Unternehmen</a:t>
            </a:r>
          </a:p>
          <a:p>
            <a:pPr lvl="0"/>
            <a:r>
              <a:rPr lang="de-DE" sz="2000" dirty="0" smtClean="0"/>
              <a:t>Gesundheit managen – es lohnt sich!</a:t>
            </a:r>
          </a:p>
          <a:p>
            <a:pPr lvl="0"/>
            <a:r>
              <a:rPr lang="de-DE" sz="2000" dirty="0" smtClean="0"/>
              <a:t>Was ist BGM? – Definition, Begriffe, Grundsätze und Handlungsbereiche</a:t>
            </a:r>
          </a:p>
          <a:p>
            <a:pPr lvl="0"/>
            <a:r>
              <a:rPr lang="de-DE" sz="2000" dirty="0" smtClean="0"/>
              <a:t>Zielbereiche des BGM</a:t>
            </a:r>
          </a:p>
          <a:p>
            <a:pPr lvl="0"/>
            <a:r>
              <a:rPr lang="de-DE" sz="2000" dirty="0" smtClean="0"/>
              <a:t>So geht Gesundheitsmanagement in Unternehmen:</a:t>
            </a:r>
          </a:p>
          <a:p>
            <a:pPr lvl="0"/>
            <a:r>
              <a:rPr lang="de-DE" sz="2000" dirty="0" smtClean="0"/>
              <a:t>Warum sich BGM lohnt</a:t>
            </a:r>
          </a:p>
          <a:p>
            <a:pPr lvl="0"/>
            <a:r>
              <a:rPr lang="de-DE" sz="2000" dirty="0" smtClean="0"/>
              <a:t> … und wem es nutzt</a:t>
            </a:r>
          </a:p>
          <a:p>
            <a:pPr lvl="0"/>
            <a:r>
              <a:rPr lang="de-DE" sz="2000" dirty="0" smtClean="0"/>
              <a:t>Merkmale einer guten BGM-Praxis</a:t>
            </a:r>
          </a:p>
          <a:p>
            <a:r>
              <a:rPr lang="de-DE" sz="2000" dirty="0" smtClean="0"/>
              <a:t>Hilfe auf dem Weg – Unterstützung nutzen</a:t>
            </a:r>
          </a:p>
          <a:p>
            <a:pPr eaLnBrk="1" hangingPunct="1">
              <a:buFont typeface="Arial" charset="0"/>
              <a:buNone/>
            </a:pPr>
            <a:endParaRPr lang="de-DE" dirty="0" smtClean="0">
              <a:solidFill>
                <a:srgbClr val="7F7F7F"/>
              </a:solidFill>
            </a:endParaRPr>
          </a:p>
          <a:p>
            <a:pPr eaLnBrk="1" hangingPunct="1"/>
            <a:endParaRPr lang="de-DE" dirty="0" smtClean="0">
              <a:solidFill>
                <a:srgbClr val="7F7F7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ctrTitle"/>
          </p:nvPr>
        </p:nvSpPr>
        <p:spPr>
          <a:xfrm>
            <a:off x="395536" y="836712"/>
            <a:ext cx="8784976" cy="1008112"/>
          </a:xfrm>
        </p:spPr>
        <p:txBody>
          <a:bodyPr lIns="108000" rtlCol="0" anchor="t"/>
          <a:lstStyle/>
          <a:p>
            <a:pPr>
              <a:spcBef>
                <a:spcPct val="20000"/>
              </a:spcBef>
            </a:pPr>
            <a:r>
              <a:rPr lang="de-DE" sz="3500" dirty="0" smtClean="0"/>
              <a:t>BGM </a:t>
            </a:r>
            <a:r>
              <a:rPr lang="de-DE" sz="3500" dirty="0"/>
              <a:t>Schritt für Schritt</a:t>
            </a:r>
          </a:p>
        </p:txBody>
      </p:sp>
      <p:sp>
        <p:nvSpPr>
          <p:cNvPr id="29" name="Inhaltsplatzhalter 5"/>
          <p:cNvSpPr>
            <a:spLocks noGrp="1"/>
          </p:cNvSpPr>
          <p:nvPr>
            <p:ph idx="13"/>
          </p:nvPr>
        </p:nvSpPr>
        <p:spPr>
          <a:xfrm>
            <a:off x="179512" y="1772816"/>
            <a:ext cx="8496944" cy="4464496"/>
          </a:xfrm>
        </p:spPr>
        <p:txBody>
          <a:bodyPr>
            <a:normAutofit/>
          </a:bodyPr>
          <a:lstStyle/>
          <a:p>
            <a:pPr>
              <a:buNone/>
            </a:pPr>
            <a:r>
              <a:rPr lang="de-DE" sz="2200" b="1" dirty="0" smtClean="0">
                <a:solidFill>
                  <a:srgbClr val="FDD205"/>
                </a:solidFill>
              </a:rPr>
              <a:t>Schritt 4 </a:t>
            </a:r>
          </a:p>
          <a:p>
            <a:pPr>
              <a:buNone/>
            </a:pPr>
            <a:r>
              <a:rPr lang="de-DE" sz="2200" b="1" dirty="0" smtClean="0"/>
              <a:t>Maßnahmenplanung</a:t>
            </a:r>
          </a:p>
          <a:p>
            <a:pPr>
              <a:buNone/>
            </a:pPr>
            <a:endParaRPr lang="de-DE" sz="2800" dirty="0" smtClean="0"/>
          </a:p>
          <a:p>
            <a:r>
              <a:rPr lang="de-DE" sz="1800" dirty="0" smtClean="0"/>
              <a:t>Die </a:t>
            </a:r>
            <a:r>
              <a:rPr lang="de-DE" sz="1800" b="1" dirty="0" smtClean="0"/>
              <a:t>Analyseergebnisse </a:t>
            </a:r>
            <a:r>
              <a:rPr lang="de-DE" sz="1800" dirty="0" smtClean="0"/>
              <a:t>sind die Grundlage, um konkrete Ziele zu definieren, Prioritäten festzulegen und die langfristige Strategie zu planen. </a:t>
            </a:r>
          </a:p>
          <a:p>
            <a:r>
              <a:rPr lang="de-DE" sz="1800" dirty="0" smtClean="0"/>
              <a:t>Ein </a:t>
            </a:r>
            <a:r>
              <a:rPr lang="de-DE" sz="1800" b="1" dirty="0" smtClean="0"/>
              <a:t>Maßnahmenplan </a:t>
            </a:r>
            <a:r>
              <a:rPr lang="de-DE" sz="1800" dirty="0" smtClean="0"/>
              <a:t>konkretisiert das weitere Vorgehen: Wer ist für welche Maßnahme verantwortlich?  Bis wann soll die Maßnahme in welcher Qualität umgesetzt sein? Woran soll der Erfolg der Maßnahme gemessen werden? </a:t>
            </a:r>
          </a:p>
          <a:p>
            <a:r>
              <a:rPr lang="de-DE" sz="1800" dirty="0" smtClean="0"/>
              <a:t>Die Beschäftigten als Experten ihrer eigenen Arbeitssituation sind in die Prozesse mit einzubeziehen. Als Instrumente der Beteiligung an der Maßnahmenplanung haben sich </a:t>
            </a:r>
            <a:r>
              <a:rPr lang="de-DE" sz="1800" b="1" dirty="0" smtClean="0"/>
              <a:t>Gesundheitszirkel</a:t>
            </a:r>
            <a:r>
              <a:rPr lang="de-DE" sz="1800" dirty="0" smtClean="0"/>
              <a:t> und andere </a:t>
            </a:r>
            <a:r>
              <a:rPr lang="de-DE" sz="1800" dirty="0" err="1" smtClean="0"/>
              <a:t>Workshopformen</a:t>
            </a:r>
            <a:r>
              <a:rPr lang="de-DE" sz="1800" dirty="0" smtClean="0"/>
              <a:t> bewährt.  </a:t>
            </a:r>
          </a:p>
          <a:p>
            <a:pPr>
              <a:buNone/>
            </a:pPr>
            <a:endParaRPr lang="de-DE" sz="1400" dirty="0" smtClean="0"/>
          </a:p>
        </p:txBody>
      </p:sp>
      <p:sp>
        <p:nvSpPr>
          <p:cNvPr id="4" name="Rechteck 3"/>
          <p:cNvSpPr/>
          <p:nvPr/>
        </p:nvSpPr>
        <p:spPr>
          <a:xfrm>
            <a:off x="467544" y="2852936"/>
            <a:ext cx="8280920" cy="2880320"/>
          </a:xfrm>
          <a:prstGeom prst="rect">
            <a:avLst/>
          </a:prstGeom>
          <a:noFill/>
          <a:ln w="12700">
            <a:solidFill>
              <a:srgbClr val="FDD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179512" y="836712"/>
            <a:ext cx="9505056" cy="1008112"/>
          </a:xfrm>
        </p:spPr>
        <p:txBody>
          <a:bodyPr/>
          <a:lstStyle/>
          <a:p>
            <a:r>
              <a:rPr lang="de-DE" sz="3500" dirty="0" smtClean="0"/>
              <a:t>BGM </a:t>
            </a:r>
            <a:r>
              <a:rPr lang="de-DE" sz="3500" dirty="0"/>
              <a:t>Tools Maßnahmenplanung </a:t>
            </a:r>
            <a:r>
              <a:rPr lang="de-DE" sz="3500" dirty="0" smtClean="0"/>
              <a:t>– Gesundheitszirkel</a:t>
            </a:r>
            <a:endParaRPr lang="de-DE" sz="3500" dirty="0"/>
          </a:p>
        </p:txBody>
      </p:sp>
      <p:sp>
        <p:nvSpPr>
          <p:cNvPr id="8" name="Inhaltsplatzhalter 7"/>
          <p:cNvSpPr>
            <a:spLocks noGrp="1"/>
          </p:cNvSpPr>
          <p:nvPr>
            <p:ph idx="13"/>
          </p:nvPr>
        </p:nvSpPr>
        <p:spPr>
          <a:xfrm>
            <a:off x="179512" y="1988840"/>
            <a:ext cx="8784976" cy="4464496"/>
          </a:xfrm>
        </p:spPr>
        <p:txBody>
          <a:bodyPr/>
          <a:lstStyle/>
          <a:p>
            <a:r>
              <a:rPr lang="de-DE" sz="2200" dirty="0"/>
              <a:t>Gesundheitszirkel nutzen das Insider- und Expertenwissen der Beschäftigten für ihren jeweiligen Bereich. </a:t>
            </a:r>
          </a:p>
          <a:p>
            <a:r>
              <a:rPr lang="de-DE" sz="2200" dirty="0"/>
              <a:t>Sie werden für Arbeitsbereiche oder Beschäftigtengruppen gebildet, in denen über die Analyseergebnisse besondere Belastungsschwerpunkte oder gesundheitliche Probleme erkannt wurden. </a:t>
            </a:r>
          </a:p>
          <a:p>
            <a:r>
              <a:rPr lang="de-DE" sz="2200" dirty="0"/>
              <a:t>Sie vertiefen die Analyse der Belastungssituation und machen dem Arbeitskreis </a:t>
            </a:r>
            <a:r>
              <a:rPr lang="de-DE" sz="2200" dirty="0" smtClean="0"/>
              <a:t>Gesundheit konkrete </a:t>
            </a:r>
            <a:r>
              <a:rPr lang="de-DE" sz="2200" dirty="0"/>
              <a:t>Verbesserungsvorschläge </a:t>
            </a:r>
            <a:r>
              <a:rPr lang="de-DE" sz="2200" dirty="0" smtClean="0"/>
              <a:t>u.a. bezogen auf die Arbeitsinhalte, Arbeitsorganisation, interne Kommunikation und Zusammenarbeit sowie auf das Thema Anerkennung sowie Unterstützung durch Vorgesetzte. </a:t>
            </a:r>
          </a:p>
        </p:txBody>
      </p:sp>
    </p:spTree>
    <p:extLst>
      <p:ext uri="{BB962C8B-B14F-4D97-AF65-F5344CB8AC3E}">
        <p14:creationId xmlns:p14="http://schemas.microsoft.com/office/powerpoint/2010/main" val="49023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179512" y="836712"/>
            <a:ext cx="8784976" cy="1008112"/>
          </a:xfrm>
        </p:spPr>
        <p:txBody>
          <a:bodyPr/>
          <a:lstStyle/>
          <a:p>
            <a:r>
              <a:rPr lang="de-DE" sz="3500" dirty="0" smtClean="0"/>
              <a:t>BGM </a:t>
            </a:r>
            <a:r>
              <a:rPr lang="de-DE" sz="3500" dirty="0"/>
              <a:t>Schritt für </a:t>
            </a:r>
            <a:r>
              <a:rPr lang="de-DE" sz="3500" dirty="0" smtClean="0"/>
              <a:t>Schritt</a:t>
            </a:r>
            <a:endParaRPr lang="de-DE" sz="3500" dirty="0"/>
          </a:p>
        </p:txBody>
      </p:sp>
      <p:sp>
        <p:nvSpPr>
          <p:cNvPr id="8" name="Inhaltsplatzhalter 7"/>
          <p:cNvSpPr>
            <a:spLocks noGrp="1"/>
          </p:cNvSpPr>
          <p:nvPr>
            <p:ph idx="13"/>
          </p:nvPr>
        </p:nvSpPr>
        <p:spPr/>
        <p:txBody>
          <a:bodyPr/>
          <a:lstStyle/>
          <a:p>
            <a:pPr marL="0" indent="0">
              <a:buNone/>
            </a:pPr>
            <a:r>
              <a:rPr lang="de-DE" sz="2200" b="1" dirty="0">
                <a:solidFill>
                  <a:srgbClr val="FDD205"/>
                </a:solidFill>
              </a:rPr>
              <a:t>Schritt </a:t>
            </a:r>
            <a:r>
              <a:rPr lang="de-DE" sz="2200" b="1" dirty="0" smtClean="0">
                <a:solidFill>
                  <a:srgbClr val="FDD205"/>
                </a:solidFill>
              </a:rPr>
              <a:t>5</a:t>
            </a:r>
            <a:endParaRPr lang="de-DE" sz="2200" b="1" dirty="0">
              <a:solidFill>
                <a:srgbClr val="FDD205"/>
              </a:solidFill>
            </a:endParaRPr>
          </a:p>
          <a:p>
            <a:pPr marL="0" indent="0">
              <a:buNone/>
            </a:pPr>
            <a:r>
              <a:rPr lang="de-DE" sz="2200" b="1" dirty="0"/>
              <a:t>Umsetzung</a:t>
            </a:r>
          </a:p>
          <a:p>
            <a:endParaRPr lang="de-DE" dirty="0"/>
          </a:p>
          <a:p>
            <a:r>
              <a:rPr lang="de-DE" sz="2000" dirty="0"/>
              <a:t>Im 5. Schritt werden die auf der Grundlage detaillierter Analysen </a:t>
            </a:r>
            <a:r>
              <a:rPr lang="de-DE" sz="2000" dirty="0" smtClean="0"/>
              <a:t/>
            </a:r>
            <a:br>
              <a:rPr lang="de-DE" sz="2000" dirty="0" smtClean="0"/>
            </a:br>
            <a:r>
              <a:rPr lang="de-DE" sz="2000" dirty="0" smtClean="0"/>
              <a:t>geplanten</a:t>
            </a:r>
            <a:r>
              <a:rPr lang="de-DE" sz="2000" dirty="0"/>
              <a:t>, im Entscheidungsgremium </a:t>
            </a:r>
          </a:p>
          <a:p>
            <a:r>
              <a:rPr lang="de-DE" sz="2000" dirty="0"/>
              <a:t>(z. B. AK Gesundheit) beschlossenen und im Maßnahmenplan erfassten Aktivitäten konsequent durchgeführt und umgesetzt. </a:t>
            </a:r>
          </a:p>
        </p:txBody>
      </p:sp>
      <p:sp>
        <p:nvSpPr>
          <p:cNvPr id="12" name="Rechteck 11"/>
          <p:cNvSpPr/>
          <p:nvPr/>
        </p:nvSpPr>
        <p:spPr>
          <a:xfrm>
            <a:off x="467544" y="3140968"/>
            <a:ext cx="8280920" cy="1728192"/>
          </a:xfrm>
          <a:prstGeom prst="rect">
            <a:avLst/>
          </a:prstGeom>
          <a:noFill/>
          <a:ln w="12700">
            <a:solidFill>
              <a:srgbClr val="FDD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35881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de-DE" sz="3500" dirty="0"/>
              <a:t>Die Maßnahmen lassen sich </a:t>
            </a:r>
            <a:r>
              <a:rPr lang="de-DE" sz="3500" dirty="0" smtClean="0"/>
              <a:t>folgenden Handlungsfeldern zuordnen: </a:t>
            </a:r>
            <a:endParaRPr lang="de-DE" sz="3500" dirty="0"/>
          </a:p>
        </p:txBody>
      </p:sp>
      <p:sp>
        <p:nvSpPr>
          <p:cNvPr id="4" name="Inhaltsplatzhalter 3"/>
          <p:cNvSpPr>
            <a:spLocks noGrp="1"/>
          </p:cNvSpPr>
          <p:nvPr>
            <p:ph idx="10"/>
          </p:nvPr>
        </p:nvSpPr>
        <p:spPr>
          <a:xfrm>
            <a:off x="4645025" y="2664079"/>
            <a:ext cx="3804243" cy="3933273"/>
          </a:xfrm>
        </p:spPr>
        <p:txBody>
          <a:bodyPr>
            <a:normAutofit/>
          </a:bodyPr>
          <a:lstStyle/>
          <a:p>
            <a:r>
              <a:rPr lang="de-DE" sz="1800" dirty="0" smtClean="0"/>
              <a:t>Unterweisung von Mitarbeitern</a:t>
            </a:r>
          </a:p>
          <a:p>
            <a:r>
              <a:rPr lang="de-DE" sz="1800" dirty="0" smtClean="0"/>
              <a:t>Stressbewältigung </a:t>
            </a:r>
            <a:r>
              <a:rPr lang="de-DE" sz="1800" dirty="0"/>
              <a:t>und  Ressourcenstärkung</a:t>
            </a:r>
          </a:p>
          <a:p>
            <a:r>
              <a:rPr lang="de-DE" sz="1800" dirty="0"/>
              <a:t>Bewegungsförderliches Arbeiten und  körperlich aktive Beschäftigte</a:t>
            </a:r>
          </a:p>
          <a:p>
            <a:r>
              <a:rPr lang="de-DE" sz="1800" dirty="0"/>
              <a:t>Gesundheitsgerechte Ernährung im Arbeitsalltag</a:t>
            </a:r>
          </a:p>
          <a:p>
            <a:r>
              <a:rPr lang="de-DE" sz="1800" dirty="0"/>
              <a:t>Suchtprävention bei den </a:t>
            </a:r>
            <a:r>
              <a:rPr lang="de-DE" sz="1800" dirty="0" smtClean="0"/>
              <a:t>Beschäftigten</a:t>
            </a:r>
          </a:p>
          <a:p>
            <a:r>
              <a:rPr lang="de-DE" sz="1800" dirty="0" smtClean="0"/>
              <a:t>Qualifizierung, Fortbildung</a:t>
            </a:r>
            <a:endParaRPr lang="de-DE" sz="1800" dirty="0"/>
          </a:p>
          <a:p>
            <a:r>
              <a:rPr lang="de-DE" sz="1800" dirty="0" smtClean="0"/>
              <a:t>…</a:t>
            </a:r>
            <a:endParaRPr lang="de-DE" sz="1800" dirty="0"/>
          </a:p>
        </p:txBody>
      </p:sp>
      <p:sp>
        <p:nvSpPr>
          <p:cNvPr id="5" name="Inhaltsplatzhalter 4"/>
          <p:cNvSpPr>
            <a:spLocks noGrp="1"/>
          </p:cNvSpPr>
          <p:nvPr>
            <p:ph idx="11"/>
          </p:nvPr>
        </p:nvSpPr>
        <p:spPr/>
        <p:txBody>
          <a:bodyPr>
            <a:normAutofit/>
          </a:bodyPr>
          <a:lstStyle/>
          <a:p>
            <a:r>
              <a:rPr lang="de-DE" sz="2200" dirty="0" smtClean="0">
                <a:solidFill>
                  <a:srgbClr val="FDD205"/>
                </a:solidFill>
              </a:rPr>
              <a:t>Gesunde </a:t>
            </a:r>
            <a:r>
              <a:rPr lang="de-DE" sz="2200" dirty="0">
                <a:solidFill>
                  <a:srgbClr val="FDD205"/>
                </a:solidFill>
              </a:rPr>
              <a:t>Arbeitsbedingungen</a:t>
            </a:r>
          </a:p>
        </p:txBody>
      </p:sp>
      <p:sp>
        <p:nvSpPr>
          <p:cNvPr id="6" name="Inhaltsplatzhalter 5"/>
          <p:cNvSpPr>
            <a:spLocks noGrp="1"/>
          </p:cNvSpPr>
          <p:nvPr>
            <p:ph idx="12"/>
          </p:nvPr>
        </p:nvSpPr>
        <p:spPr/>
        <p:txBody>
          <a:bodyPr>
            <a:normAutofit/>
          </a:bodyPr>
          <a:lstStyle/>
          <a:p>
            <a:r>
              <a:rPr lang="de-DE" sz="2200" dirty="0" smtClean="0">
                <a:solidFill>
                  <a:srgbClr val="FDD205"/>
                </a:solidFill>
              </a:rPr>
              <a:t>Gesunde </a:t>
            </a:r>
            <a:r>
              <a:rPr lang="de-DE" sz="2200" dirty="0">
                <a:solidFill>
                  <a:srgbClr val="FDD205"/>
                </a:solidFill>
              </a:rPr>
              <a:t>Beschäftigte</a:t>
            </a:r>
          </a:p>
        </p:txBody>
      </p:sp>
      <p:sp>
        <p:nvSpPr>
          <p:cNvPr id="7" name="Inhaltsplatzhalter 6"/>
          <p:cNvSpPr>
            <a:spLocks noGrp="1"/>
          </p:cNvSpPr>
          <p:nvPr>
            <p:ph idx="13"/>
          </p:nvPr>
        </p:nvSpPr>
        <p:spPr>
          <a:xfrm>
            <a:off x="519705" y="2708920"/>
            <a:ext cx="3908279" cy="4104456"/>
          </a:xfrm>
        </p:spPr>
        <p:txBody>
          <a:bodyPr>
            <a:normAutofit lnSpcReduction="10000"/>
          </a:bodyPr>
          <a:lstStyle/>
          <a:p>
            <a:r>
              <a:rPr lang="de-DE" sz="1800" dirty="0" smtClean="0">
                <a:solidFill>
                  <a:schemeClr val="bg1">
                    <a:lumMod val="50000"/>
                  </a:schemeClr>
                </a:solidFill>
              </a:rPr>
              <a:t>Arbeits- und Gesundheitsschutz</a:t>
            </a:r>
            <a:endParaRPr lang="de-DE" sz="1800" dirty="0">
              <a:solidFill>
                <a:schemeClr val="bg1">
                  <a:lumMod val="50000"/>
                </a:schemeClr>
              </a:solidFill>
            </a:endParaRPr>
          </a:p>
          <a:p>
            <a:r>
              <a:rPr lang="de-DE" sz="1800" dirty="0" smtClean="0">
                <a:solidFill>
                  <a:schemeClr val="bg1">
                    <a:lumMod val="50000"/>
                  </a:schemeClr>
                </a:solidFill>
              </a:rPr>
              <a:t>Fehlzeitenmanagement</a:t>
            </a:r>
          </a:p>
          <a:p>
            <a:r>
              <a:rPr lang="de-DE" sz="1800" dirty="0" smtClean="0">
                <a:solidFill>
                  <a:schemeClr val="bg1">
                    <a:lumMod val="50000"/>
                  </a:schemeClr>
                </a:solidFill>
              </a:rPr>
              <a:t>Betriebliche Gesundheitsförderung</a:t>
            </a:r>
          </a:p>
          <a:p>
            <a:pPr marL="342900" lvl="1" indent="-342900">
              <a:buFont typeface="Arial" pitchFamily="34" charset="0"/>
              <a:buChar char="•"/>
            </a:pPr>
            <a:r>
              <a:rPr lang="de-DE" sz="1800" dirty="0" smtClean="0">
                <a:solidFill>
                  <a:schemeClr val="bg1">
                    <a:lumMod val="50000"/>
                  </a:schemeClr>
                </a:solidFill>
              </a:rPr>
              <a:t>Mitarbeiterorientierte Führung </a:t>
            </a:r>
            <a:endParaRPr lang="de-DE" sz="1800" dirty="0">
              <a:solidFill>
                <a:schemeClr val="bg1">
                  <a:lumMod val="50000"/>
                </a:schemeClr>
              </a:solidFill>
            </a:endParaRPr>
          </a:p>
          <a:p>
            <a:pPr marL="342900" lvl="1" indent="-342900">
              <a:buFont typeface="Arial" pitchFamily="34" charset="0"/>
              <a:buChar char="•"/>
            </a:pPr>
            <a:r>
              <a:rPr lang="de-DE" sz="1800" dirty="0" smtClean="0">
                <a:solidFill>
                  <a:schemeClr val="bg1">
                    <a:lumMod val="50000"/>
                  </a:schemeClr>
                </a:solidFill>
              </a:rPr>
              <a:t>Bewegungsförderliche Umgebung</a:t>
            </a:r>
            <a:endParaRPr lang="de-DE" sz="1800" dirty="0">
              <a:solidFill>
                <a:schemeClr val="bg1">
                  <a:lumMod val="50000"/>
                </a:schemeClr>
              </a:solidFill>
            </a:endParaRPr>
          </a:p>
          <a:p>
            <a:pPr marL="342900" lvl="1" indent="-342900">
              <a:buFont typeface="Arial" pitchFamily="34" charset="0"/>
              <a:buChar char="•"/>
            </a:pPr>
            <a:r>
              <a:rPr lang="de-DE" sz="1800" dirty="0">
                <a:solidFill>
                  <a:schemeClr val="bg1">
                    <a:lumMod val="50000"/>
                  </a:schemeClr>
                </a:solidFill>
              </a:rPr>
              <a:t>Gesundheitsgerechte Verpflegung im Arbeitsalltag</a:t>
            </a:r>
          </a:p>
          <a:p>
            <a:pPr marL="342900" lvl="1" indent="-342900">
              <a:buFont typeface="Arial" pitchFamily="34" charset="0"/>
              <a:buChar char="•"/>
            </a:pPr>
            <a:r>
              <a:rPr lang="de-DE" sz="1800" dirty="0">
                <a:solidFill>
                  <a:schemeClr val="bg1">
                    <a:lumMod val="50000"/>
                  </a:schemeClr>
                </a:solidFill>
              </a:rPr>
              <a:t>Suchtprävention im </a:t>
            </a:r>
            <a:r>
              <a:rPr lang="de-DE" sz="1800" dirty="0" smtClean="0">
                <a:solidFill>
                  <a:schemeClr val="bg1">
                    <a:lumMod val="50000"/>
                  </a:schemeClr>
                </a:solidFill>
              </a:rPr>
              <a:t>Betrieb</a:t>
            </a:r>
          </a:p>
          <a:p>
            <a:r>
              <a:rPr lang="de-DE" sz="1800" dirty="0" smtClean="0">
                <a:solidFill>
                  <a:schemeClr val="bg1">
                    <a:lumMod val="50000"/>
                  </a:schemeClr>
                </a:solidFill>
              </a:rPr>
              <a:t>Personalorganisation und </a:t>
            </a:r>
            <a:br>
              <a:rPr lang="de-DE" sz="1800" dirty="0" smtClean="0">
                <a:solidFill>
                  <a:schemeClr val="bg1">
                    <a:lumMod val="50000"/>
                  </a:schemeClr>
                </a:solidFill>
              </a:rPr>
            </a:br>
            <a:r>
              <a:rPr lang="de-DE" sz="1800" dirty="0" smtClean="0">
                <a:solidFill>
                  <a:schemeClr val="bg1">
                    <a:lumMod val="50000"/>
                  </a:schemeClr>
                </a:solidFill>
              </a:rPr>
              <a:t>-entwicklung</a:t>
            </a:r>
          </a:p>
          <a:p>
            <a:r>
              <a:rPr lang="de-DE" sz="1800" dirty="0" smtClean="0">
                <a:solidFill>
                  <a:schemeClr val="bg1">
                    <a:lumMod val="50000"/>
                  </a:schemeClr>
                </a:solidFill>
              </a:rPr>
              <a:t>Wiedereingliederung erkrankter Mitarbeiter</a:t>
            </a:r>
          </a:p>
          <a:p>
            <a:r>
              <a:rPr lang="de-DE" sz="1800" dirty="0" smtClean="0">
                <a:solidFill>
                  <a:schemeClr val="bg1">
                    <a:lumMod val="50000"/>
                  </a:schemeClr>
                </a:solidFill>
              </a:rPr>
              <a:t>…</a:t>
            </a:r>
            <a:endParaRPr lang="de-DE" sz="1800" dirty="0">
              <a:solidFill>
                <a:schemeClr val="bg1">
                  <a:lumMod val="50000"/>
                </a:schemeClr>
              </a:solidFill>
            </a:endParaRPr>
          </a:p>
          <a:p>
            <a:endParaRPr lang="de-DE" dirty="0"/>
          </a:p>
        </p:txBody>
      </p:sp>
    </p:spTree>
    <p:extLst>
      <p:ext uri="{BB962C8B-B14F-4D97-AF65-F5344CB8AC3E}">
        <p14:creationId xmlns:p14="http://schemas.microsoft.com/office/powerpoint/2010/main" val="1134468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2"/>
          <p:cNvSpPr txBox="1">
            <a:spLocks/>
          </p:cNvSpPr>
          <p:nvPr/>
        </p:nvSpPr>
        <p:spPr>
          <a:xfrm>
            <a:off x="467296" y="6313488"/>
            <a:ext cx="8137152" cy="2111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808080"/>
                </a:solidFill>
                <a:latin typeface="+mj-lt"/>
                <a:cs typeface="Arial" panose="020B0604020202020204" pitchFamily="34" charset="0"/>
              </a:rPr>
              <a:t>Quelle: </a:t>
            </a:r>
            <a:r>
              <a:rPr lang="de-DE" sz="900" dirty="0" err="1">
                <a:solidFill>
                  <a:srgbClr val="808080"/>
                </a:solidFill>
                <a:latin typeface="+mj-lt"/>
                <a:cs typeface="Arial" panose="020B0604020202020204" pitchFamily="34" charset="0"/>
              </a:rPr>
              <a:t>Ulich</a:t>
            </a:r>
            <a:r>
              <a:rPr lang="de-DE" sz="900" dirty="0">
                <a:solidFill>
                  <a:srgbClr val="808080"/>
                </a:solidFill>
                <a:latin typeface="+mj-lt"/>
                <a:cs typeface="Arial" panose="020B0604020202020204" pitchFamily="34" charset="0"/>
              </a:rPr>
              <a:t> &amp; </a:t>
            </a:r>
            <a:r>
              <a:rPr lang="de-DE" sz="900" dirty="0" err="1">
                <a:solidFill>
                  <a:srgbClr val="808080"/>
                </a:solidFill>
                <a:latin typeface="+mj-lt"/>
                <a:cs typeface="Arial" panose="020B0604020202020204" pitchFamily="34" charset="0"/>
              </a:rPr>
              <a:t>Wülsner</a:t>
            </a:r>
            <a:r>
              <a:rPr lang="de-DE" sz="900" dirty="0">
                <a:solidFill>
                  <a:srgbClr val="808080"/>
                </a:solidFill>
                <a:latin typeface="+mj-lt"/>
                <a:cs typeface="Arial" panose="020B0604020202020204" pitchFamily="34" charset="0"/>
              </a:rPr>
              <a:t> </a:t>
            </a:r>
            <a:r>
              <a:rPr lang="de-DE" sz="900" dirty="0" smtClean="0">
                <a:solidFill>
                  <a:srgbClr val="808080"/>
                </a:solidFill>
                <a:latin typeface="+mj-lt"/>
                <a:cs typeface="Arial" panose="020B0604020202020204" pitchFamily="34" charset="0"/>
              </a:rPr>
              <a:t>2010, </a:t>
            </a:r>
            <a:r>
              <a:rPr lang="de-DE" sz="900" dirty="0">
                <a:solidFill>
                  <a:srgbClr val="808080"/>
                </a:solidFill>
                <a:latin typeface="+mj-lt"/>
                <a:cs typeface="Arial" panose="020B0604020202020204" pitchFamily="34" charset="0"/>
              </a:rPr>
              <a:t>S. 15</a:t>
            </a:r>
            <a:endParaRPr lang="de-DE" sz="900" dirty="0">
              <a:latin typeface="+mj-lt"/>
              <a:cs typeface="Arial" panose="020B0604020202020204" pitchFamily="34" charset="0"/>
            </a:endParaRPr>
          </a:p>
        </p:txBody>
      </p:sp>
      <p:sp>
        <p:nvSpPr>
          <p:cNvPr id="11" name="Titel 1"/>
          <p:cNvSpPr>
            <a:spLocks noGrp="1"/>
          </p:cNvSpPr>
          <p:nvPr>
            <p:ph type="ctrTitle"/>
          </p:nvPr>
        </p:nvSpPr>
        <p:spPr>
          <a:xfrm>
            <a:off x="395536" y="836712"/>
            <a:ext cx="8784976" cy="1008112"/>
          </a:xfrm>
        </p:spPr>
        <p:txBody>
          <a:bodyPr lIns="108000" rtlCol="0" anchor="t"/>
          <a:lstStyle/>
          <a:p>
            <a:pPr>
              <a:defRPr/>
            </a:pPr>
            <a:r>
              <a:rPr lang="de-DE" sz="3500" dirty="0" smtClean="0"/>
              <a:t>BGM </a:t>
            </a:r>
            <a:r>
              <a:rPr lang="de-DE" sz="3500" dirty="0"/>
              <a:t>Umsetzung – </a:t>
            </a:r>
            <a:r>
              <a:rPr lang="de-DE" sz="3500" dirty="0" smtClean="0"/>
              <a:t>Interventionsansätze</a:t>
            </a:r>
            <a:br>
              <a:rPr lang="de-DE" sz="3500" dirty="0" smtClean="0"/>
            </a:br>
            <a:endParaRPr lang="de-DE" sz="3500" dirty="0"/>
          </a:p>
        </p:txBody>
      </p:sp>
      <p:graphicFrame>
        <p:nvGraphicFramePr>
          <p:cNvPr id="8" name="Tabelle 7"/>
          <p:cNvGraphicFramePr>
            <a:graphicFrameLocks noGrp="1"/>
          </p:cNvGraphicFramePr>
          <p:nvPr>
            <p:extLst>
              <p:ext uri="{D42A27DB-BD31-4B8C-83A1-F6EECF244321}">
                <p14:modId xmlns:p14="http://schemas.microsoft.com/office/powerpoint/2010/main" val="578227263"/>
              </p:ext>
            </p:extLst>
          </p:nvPr>
        </p:nvGraphicFramePr>
        <p:xfrm>
          <a:off x="539552" y="1700808"/>
          <a:ext cx="7875875" cy="4016046"/>
        </p:xfrm>
        <a:graphic>
          <a:graphicData uri="http://schemas.openxmlformats.org/drawingml/2006/table">
            <a:tbl>
              <a:tblPr firstRow="1" bandRow="1">
                <a:tableStyleId>{00A15C55-8517-42AA-B614-E9B94910E393}</a:tableStyleId>
              </a:tblPr>
              <a:tblGrid>
                <a:gridCol w="165618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3771419">
                  <a:extLst>
                    <a:ext uri="{9D8B030D-6E8A-4147-A177-3AD203B41FA5}">
                      <a16:colId xmlns:a16="http://schemas.microsoft.com/office/drawing/2014/main" val="20002"/>
                    </a:ext>
                  </a:extLst>
                </a:gridCol>
              </a:tblGrid>
              <a:tr h="453854">
                <a:tc>
                  <a:txBody>
                    <a:bodyPr/>
                    <a:lstStyle/>
                    <a:p>
                      <a:pPr algn="l"/>
                      <a:endParaRPr lang="de-DE" sz="1800" dirty="0">
                        <a:solidFill>
                          <a:srgbClr val="5F5F5F"/>
                        </a:solidFill>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solidFill>
                      <a:srgbClr val="FFCC00">
                        <a:alpha val="75000"/>
                      </a:srgbClr>
                    </a:solidFill>
                  </a:tcPr>
                </a:tc>
                <a:tc>
                  <a:txBody>
                    <a:bodyPr/>
                    <a:lstStyle/>
                    <a:p>
                      <a:pPr algn="l"/>
                      <a:r>
                        <a:rPr lang="de-DE" sz="1800" dirty="0" smtClean="0">
                          <a:solidFill>
                            <a:srgbClr val="5F5F5F"/>
                          </a:solidFill>
                        </a:rPr>
                        <a:t>Verhaltensorientiert</a:t>
                      </a:r>
                      <a:endParaRPr lang="de-DE" sz="1800" dirty="0">
                        <a:solidFill>
                          <a:srgbClr val="5F5F5F"/>
                        </a:solidFill>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solidFill>
                      <a:srgbClr val="FFCC00">
                        <a:alpha val="75000"/>
                      </a:srgbClr>
                    </a:solidFill>
                  </a:tcPr>
                </a:tc>
                <a:tc>
                  <a:txBody>
                    <a:bodyPr/>
                    <a:lstStyle/>
                    <a:p>
                      <a:pPr algn="l"/>
                      <a:r>
                        <a:rPr lang="de-DE" sz="1800" dirty="0" smtClean="0">
                          <a:solidFill>
                            <a:srgbClr val="5F5F5F"/>
                          </a:solidFill>
                        </a:rPr>
                        <a:t>Verhältnisorientiert</a:t>
                      </a:r>
                      <a:endParaRPr lang="de-DE" sz="1800" dirty="0">
                        <a:solidFill>
                          <a:srgbClr val="5F5F5F"/>
                        </a:solidFill>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solidFill>
                      <a:srgbClr val="FFCC00">
                        <a:alpha val="75000"/>
                      </a:srgbClr>
                    </a:solidFill>
                  </a:tcPr>
                </a:tc>
                <a:extLst>
                  <a:ext uri="{0D108BD9-81ED-4DB2-BD59-A6C34878D82A}">
                    <a16:rowId xmlns:a16="http://schemas.microsoft.com/office/drawing/2014/main" val="10000"/>
                  </a:ext>
                </a:extLst>
              </a:tr>
              <a:tr h="338857">
                <a:tc>
                  <a:txBody>
                    <a:bodyPr/>
                    <a:lstStyle/>
                    <a:p>
                      <a:r>
                        <a:rPr lang="de-DE" sz="1500" dirty="0" smtClean="0">
                          <a:solidFill>
                            <a:srgbClr val="777777"/>
                          </a:solidFill>
                        </a:rPr>
                        <a:t>Bezogen auf</a:t>
                      </a:r>
                      <a:endParaRPr lang="de-DE" sz="1500" dirty="0">
                        <a:solidFill>
                          <a:srgbClr val="777777"/>
                        </a:solidFill>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B w="12700" cap="flat" cmpd="sng" algn="ctr">
                      <a:solidFill>
                        <a:srgbClr val="FFDF57"/>
                      </a:solidFill>
                      <a:prstDash val="solid"/>
                      <a:round/>
                      <a:headEnd type="none" w="med" len="med"/>
                      <a:tailEnd type="none" w="med" len="med"/>
                    </a:lnB>
                    <a:solidFill>
                      <a:schemeClr val="bg1"/>
                    </a:solidFill>
                  </a:tcPr>
                </a:tc>
                <a:tc>
                  <a:txBody>
                    <a:bodyPr/>
                    <a:lstStyle/>
                    <a:p>
                      <a:r>
                        <a:rPr lang="de-DE" sz="1500" dirty="0" smtClean="0">
                          <a:solidFill>
                            <a:srgbClr val="777777"/>
                          </a:solidFill>
                        </a:rPr>
                        <a:t>Einzelne</a:t>
                      </a:r>
                      <a:r>
                        <a:rPr lang="de-DE" sz="1500" baseline="0" dirty="0" smtClean="0">
                          <a:solidFill>
                            <a:srgbClr val="777777"/>
                          </a:solidFill>
                        </a:rPr>
                        <a:t> Personen (</a:t>
                      </a:r>
                      <a:r>
                        <a:rPr lang="de-DE" sz="1500" baseline="0" dirty="0" err="1" smtClean="0">
                          <a:solidFill>
                            <a:srgbClr val="777777"/>
                          </a:solidFill>
                        </a:rPr>
                        <a:t>individuumsorientiert</a:t>
                      </a:r>
                      <a:r>
                        <a:rPr lang="de-DE" sz="1500" baseline="0" dirty="0" smtClean="0">
                          <a:solidFill>
                            <a:srgbClr val="777777"/>
                          </a:solidFill>
                        </a:rPr>
                        <a:t>)</a:t>
                      </a:r>
                      <a:endParaRPr lang="de-DE" sz="1500" dirty="0">
                        <a:solidFill>
                          <a:srgbClr val="777777"/>
                        </a:solidFill>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B w="12700" cap="flat" cmpd="sng" algn="ctr">
                      <a:solidFill>
                        <a:srgbClr val="FFDF57"/>
                      </a:solidFill>
                      <a:prstDash val="solid"/>
                      <a:round/>
                      <a:headEnd type="none" w="med" len="med"/>
                      <a:tailEnd type="none" w="med" len="med"/>
                    </a:lnB>
                    <a:solidFill>
                      <a:schemeClr val="bg1"/>
                    </a:solidFill>
                  </a:tcPr>
                </a:tc>
                <a:tc>
                  <a:txBody>
                    <a:bodyPr/>
                    <a:lstStyle/>
                    <a:p>
                      <a:pPr marL="0" algn="l" defTabSz="914400" rtl="0" eaLnBrk="1" latinLnBrk="0" hangingPunct="1"/>
                      <a:r>
                        <a:rPr lang="de-DE" sz="1500" kern="1200" dirty="0" smtClean="0">
                          <a:solidFill>
                            <a:srgbClr val="777777"/>
                          </a:solidFill>
                          <a:latin typeface="+mn-lt"/>
                          <a:ea typeface="+mn-ea"/>
                          <a:cs typeface="+mn-cs"/>
                        </a:rPr>
                        <a:t>Arbeitssystem und Personengruppen (strukturorientiert)</a:t>
                      </a:r>
                      <a:endParaRPr lang="de-DE" sz="1500" kern="1200" dirty="0">
                        <a:solidFill>
                          <a:srgbClr val="777777"/>
                        </a:solidFill>
                        <a:latin typeface="+mn-lt"/>
                        <a:ea typeface="+mn-ea"/>
                        <a:cs typeface="+mn-cs"/>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B w="12700" cap="flat" cmpd="sng" algn="ctr">
                      <a:solidFill>
                        <a:srgbClr val="FFDF57"/>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38857">
                <a:tc>
                  <a:txBody>
                    <a:bodyPr/>
                    <a:lstStyle/>
                    <a:p>
                      <a:r>
                        <a:rPr lang="de-DE" sz="1500" dirty="0" smtClean="0">
                          <a:solidFill>
                            <a:srgbClr val="777777"/>
                          </a:solidFill>
                        </a:rPr>
                        <a:t>Wirkungsebene</a:t>
                      </a:r>
                      <a:endParaRPr lang="de-DE" sz="1500" dirty="0">
                        <a:solidFill>
                          <a:srgbClr val="777777"/>
                        </a:solidFill>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T w="12700" cap="flat" cmpd="sng" algn="ctr">
                      <a:solidFill>
                        <a:srgbClr val="FFDF57"/>
                      </a:solidFill>
                      <a:prstDash val="solid"/>
                      <a:round/>
                      <a:headEnd type="none" w="med" len="med"/>
                      <a:tailEnd type="none" w="med" len="med"/>
                    </a:lnT>
                    <a:lnB w="12700" cap="flat" cmpd="sng" algn="ctr">
                      <a:solidFill>
                        <a:srgbClr val="FFDF57"/>
                      </a:solidFill>
                      <a:prstDash val="solid"/>
                      <a:round/>
                      <a:headEnd type="none" w="med" len="med"/>
                      <a:tailEnd type="none" w="med" len="med"/>
                    </a:lnB>
                    <a:solidFill>
                      <a:srgbClr val="DDDDDD">
                        <a:alpha val="65000"/>
                      </a:srgbClr>
                    </a:solidFill>
                  </a:tcPr>
                </a:tc>
                <a:tc>
                  <a:txBody>
                    <a:bodyPr/>
                    <a:lstStyle/>
                    <a:p>
                      <a:r>
                        <a:rPr lang="de-DE" sz="1500" dirty="0" smtClean="0">
                          <a:solidFill>
                            <a:srgbClr val="777777"/>
                          </a:solidFill>
                        </a:rPr>
                        <a:t>Individuelles</a:t>
                      </a:r>
                      <a:r>
                        <a:rPr lang="de-DE" sz="1500" baseline="0" dirty="0" smtClean="0">
                          <a:solidFill>
                            <a:srgbClr val="777777"/>
                          </a:solidFill>
                        </a:rPr>
                        <a:t> Verhalten</a:t>
                      </a:r>
                      <a:endParaRPr lang="de-DE" sz="1500" dirty="0">
                        <a:solidFill>
                          <a:srgbClr val="777777"/>
                        </a:solidFill>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T w="12700" cap="flat" cmpd="sng" algn="ctr">
                      <a:solidFill>
                        <a:srgbClr val="FFDF57"/>
                      </a:solidFill>
                      <a:prstDash val="solid"/>
                      <a:round/>
                      <a:headEnd type="none" w="med" len="med"/>
                      <a:tailEnd type="none" w="med" len="med"/>
                    </a:lnT>
                    <a:lnB w="12700" cap="flat" cmpd="sng" algn="ctr">
                      <a:solidFill>
                        <a:srgbClr val="FFDF57"/>
                      </a:solidFill>
                      <a:prstDash val="solid"/>
                      <a:round/>
                      <a:headEnd type="none" w="med" len="med"/>
                      <a:tailEnd type="none" w="med" len="med"/>
                    </a:lnB>
                    <a:solidFill>
                      <a:srgbClr val="DDDDDD">
                        <a:alpha val="65000"/>
                      </a:srgbClr>
                    </a:solidFill>
                  </a:tcPr>
                </a:tc>
                <a:tc>
                  <a:txBody>
                    <a:bodyPr/>
                    <a:lstStyle/>
                    <a:p>
                      <a:pPr marL="0" algn="l" defTabSz="914400" rtl="0" eaLnBrk="1" latinLnBrk="0" hangingPunct="1"/>
                      <a:r>
                        <a:rPr lang="de-DE" sz="1500" kern="1200" dirty="0" smtClean="0">
                          <a:solidFill>
                            <a:srgbClr val="777777"/>
                          </a:solidFill>
                          <a:latin typeface="+mn-lt"/>
                          <a:ea typeface="+mn-ea"/>
                          <a:cs typeface="+mn-cs"/>
                        </a:rPr>
                        <a:t>Vollständige Aufgaben, Gruppenarbeit, Arbeitszeitgestaltung</a:t>
                      </a:r>
                      <a:endParaRPr lang="de-DE" sz="1500" kern="1200" dirty="0">
                        <a:solidFill>
                          <a:srgbClr val="777777"/>
                        </a:solidFill>
                        <a:latin typeface="+mn-lt"/>
                        <a:ea typeface="+mn-ea"/>
                        <a:cs typeface="+mn-cs"/>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T w="12700" cap="flat" cmpd="sng" algn="ctr">
                      <a:solidFill>
                        <a:srgbClr val="FFDF57"/>
                      </a:solidFill>
                      <a:prstDash val="solid"/>
                      <a:round/>
                      <a:headEnd type="none" w="med" len="med"/>
                      <a:tailEnd type="none" w="med" len="med"/>
                    </a:lnT>
                    <a:lnB w="12700" cap="flat" cmpd="sng" algn="ctr">
                      <a:solidFill>
                        <a:srgbClr val="FFDF57"/>
                      </a:solidFill>
                      <a:prstDash val="solid"/>
                      <a:round/>
                      <a:headEnd type="none" w="med" len="med"/>
                      <a:tailEnd type="none" w="med" len="med"/>
                    </a:lnB>
                    <a:solidFill>
                      <a:srgbClr val="DDDDDD">
                        <a:alpha val="65000"/>
                      </a:srgbClr>
                    </a:solidFill>
                  </a:tcPr>
                </a:tc>
                <a:extLst>
                  <a:ext uri="{0D108BD9-81ED-4DB2-BD59-A6C34878D82A}">
                    <a16:rowId xmlns:a16="http://schemas.microsoft.com/office/drawing/2014/main" val="10002"/>
                  </a:ext>
                </a:extLst>
              </a:tr>
              <a:tr h="548110">
                <a:tc>
                  <a:txBody>
                    <a:bodyPr/>
                    <a:lstStyle/>
                    <a:p>
                      <a:r>
                        <a:rPr lang="de-DE" sz="1500" dirty="0" smtClean="0">
                          <a:solidFill>
                            <a:srgbClr val="777777"/>
                          </a:solidFill>
                        </a:rPr>
                        <a:t>Personenbezogene Effekte</a:t>
                      </a:r>
                      <a:endParaRPr lang="de-DE" sz="1500" dirty="0">
                        <a:solidFill>
                          <a:srgbClr val="777777"/>
                        </a:solidFill>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T w="12700" cap="flat" cmpd="sng" algn="ctr">
                      <a:solidFill>
                        <a:srgbClr val="FFDF57"/>
                      </a:solidFill>
                      <a:prstDash val="solid"/>
                      <a:round/>
                      <a:headEnd type="none" w="med" len="med"/>
                      <a:tailEnd type="none" w="med" len="med"/>
                    </a:lnT>
                    <a:lnB w="12700" cap="flat" cmpd="sng" algn="ctr">
                      <a:solidFill>
                        <a:srgbClr val="FFDF57"/>
                      </a:solidFill>
                      <a:prstDash val="solid"/>
                      <a:round/>
                      <a:headEnd type="none" w="med" len="med"/>
                      <a:tailEnd type="none" w="med" len="med"/>
                    </a:lnB>
                    <a:solidFill>
                      <a:schemeClr val="bg1"/>
                    </a:solidFill>
                  </a:tcPr>
                </a:tc>
                <a:tc>
                  <a:txBody>
                    <a:bodyPr/>
                    <a:lstStyle/>
                    <a:p>
                      <a:r>
                        <a:rPr lang="de-DE" sz="1500" dirty="0" smtClean="0">
                          <a:solidFill>
                            <a:srgbClr val="777777"/>
                          </a:solidFill>
                        </a:rPr>
                        <a:t>Gesundheit,</a:t>
                      </a:r>
                      <a:r>
                        <a:rPr lang="de-DE" sz="1500" baseline="0" dirty="0" smtClean="0">
                          <a:solidFill>
                            <a:srgbClr val="777777"/>
                          </a:solidFill>
                        </a:rPr>
                        <a:t> Leistungsfähigkeit</a:t>
                      </a:r>
                      <a:endParaRPr lang="de-DE" sz="1500" dirty="0">
                        <a:solidFill>
                          <a:srgbClr val="777777"/>
                        </a:solidFill>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T w="12700" cap="flat" cmpd="sng" algn="ctr">
                      <a:solidFill>
                        <a:srgbClr val="FFDF57"/>
                      </a:solidFill>
                      <a:prstDash val="solid"/>
                      <a:round/>
                      <a:headEnd type="none" w="med" len="med"/>
                      <a:tailEnd type="none" w="med" len="med"/>
                    </a:lnT>
                    <a:lnB w="12700" cap="flat" cmpd="sng" algn="ctr">
                      <a:solidFill>
                        <a:srgbClr val="FFDF57"/>
                      </a:solidFill>
                      <a:prstDash val="solid"/>
                      <a:round/>
                      <a:headEnd type="none" w="med" len="med"/>
                      <a:tailEnd type="none" w="med" len="med"/>
                    </a:lnB>
                    <a:solidFill>
                      <a:schemeClr val="bg1"/>
                    </a:solidFill>
                  </a:tcPr>
                </a:tc>
                <a:tc>
                  <a:txBody>
                    <a:bodyPr/>
                    <a:lstStyle/>
                    <a:p>
                      <a:pPr marL="0" algn="l" defTabSz="914400" rtl="0" eaLnBrk="1" latinLnBrk="0" hangingPunct="1"/>
                      <a:r>
                        <a:rPr lang="de-DE" sz="1500" kern="1200" dirty="0" smtClean="0">
                          <a:solidFill>
                            <a:srgbClr val="777777"/>
                          </a:solidFill>
                          <a:latin typeface="+mn-lt"/>
                          <a:ea typeface="+mn-ea"/>
                          <a:cs typeface="+mn-cs"/>
                        </a:rPr>
                        <a:t>Positives Selbstwertgefühl, Kompetenz, Kohärenzerleben, Selbstwirksamkeit, interne Kontrolle, Gesundheit, Motivation, Leistungsfähigkeit</a:t>
                      </a:r>
                      <a:endParaRPr lang="de-DE" sz="1500" kern="1200" dirty="0">
                        <a:solidFill>
                          <a:srgbClr val="777777"/>
                        </a:solidFill>
                        <a:latin typeface="+mn-lt"/>
                        <a:ea typeface="+mn-ea"/>
                        <a:cs typeface="+mn-cs"/>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T w="12700" cap="flat" cmpd="sng" algn="ctr">
                      <a:solidFill>
                        <a:srgbClr val="FFDF57"/>
                      </a:solidFill>
                      <a:prstDash val="solid"/>
                      <a:round/>
                      <a:headEnd type="none" w="med" len="med"/>
                      <a:tailEnd type="none" w="med" len="med"/>
                    </a:lnT>
                    <a:lnB w="12700" cap="flat" cmpd="sng" algn="ctr">
                      <a:solidFill>
                        <a:srgbClr val="FFDF57"/>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70869">
                <a:tc>
                  <a:txBody>
                    <a:bodyPr/>
                    <a:lstStyle/>
                    <a:p>
                      <a:r>
                        <a:rPr lang="de-DE" sz="1500" dirty="0" smtClean="0">
                          <a:solidFill>
                            <a:srgbClr val="777777"/>
                          </a:solidFill>
                        </a:rPr>
                        <a:t>Wirtschaftliche Effekte</a:t>
                      </a:r>
                      <a:endParaRPr lang="de-DE" sz="1500" dirty="0">
                        <a:solidFill>
                          <a:srgbClr val="777777"/>
                        </a:solidFill>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T w="12700" cap="flat" cmpd="sng" algn="ctr">
                      <a:solidFill>
                        <a:srgbClr val="FFDF57"/>
                      </a:solidFill>
                      <a:prstDash val="solid"/>
                      <a:round/>
                      <a:headEnd type="none" w="med" len="med"/>
                      <a:tailEnd type="none" w="med" len="med"/>
                    </a:lnT>
                    <a:solidFill>
                      <a:srgbClr val="DDDDDD">
                        <a:alpha val="58000"/>
                      </a:srgbClr>
                    </a:solidFill>
                  </a:tcPr>
                </a:tc>
                <a:tc>
                  <a:txBody>
                    <a:bodyPr/>
                    <a:lstStyle/>
                    <a:p>
                      <a:r>
                        <a:rPr lang="de-DE" sz="1500" dirty="0" smtClean="0">
                          <a:solidFill>
                            <a:srgbClr val="777777"/>
                          </a:solidFill>
                        </a:rPr>
                        <a:t>Reduzierung</a:t>
                      </a:r>
                      <a:r>
                        <a:rPr lang="de-DE" sz="1500" baseline="0" dirty="0" smtClean="0">
                          <a:solidFill>
                            <a:srgbClr val="777777"/>
                          </a:solidFill>
                        </a:rPr>
                        <a:t> </a:t>
                      </a:r>
                      <a:r>
                        <a:rPr lang="de-DE" sz="1500" baseline="0" dirty="0" err="1" smtClean="0">
                          <a:solidFill>
                            <a:srgbClr val="777777"/>
                          </a:solidFill>
                        </a:rPr>
                        <a:t>krankeitsbedingter</a:t>
                      </a:r>
                      <a:r>
                        <a:rPr lang="de-DE" sz="1500" baseline="0" dirty="0" smtClean="0">
                          <a:solidFill>
                            <a:srgbClr val="777777"/>
                          </a:solidFill>
                        </a:rPr>
                        <a:t> Fehltage</a:t>
                      </a:r>
                      <a:endParaRPr lang="de-DE" sz="1500" dirty="0">
                        <a:solidFill>
                          <a:srgbClr val="777777"/>
                        </a:solidFill>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T w="12700" cap="flat" cmpd="sng" algn="ctr">
                      <a:solidFill>
                        <a:srgbClr val="FFDF57"/>
                      </a:solidFill>
                      <a:prstDash val="solid"/>
                      <a:round/>
                      <a:headEnd type="none" w="med" len="med"/>
                      <a:tailEnd type="none" w="med" len="med"/>
                    </a:lnT>
                    <a:solidFill>
                      <a:srgbClr val="DDDDDD">
                        <a:alpha val="58000"/>
                      </a:srgbClr>
                    </a:solidFill>
                  </a:tcPr>
                </a:tc>
                <a:tc>
                  <a:txBody>
                    <a:bodyPr/>
                    <a:lstStyle/>
                    <a:p>
                      <a:pPr marL="0" algn="l" defTabSz="914400" rtl="0" eaLnBrk="1" latinLnBrk="0" hangingPunct="1"/>
                      <a:r>
                        <a:rPr lang="de-DE" sz="1500" kern="1200" dirty="0" smtClean="0">
                          <a:solidFill>
                            <a:srgbClr val="777777"/>
                          </a:solidFill>
                          <a:latin typeface="+mn-lt"/>
                          <a:ea typeface="+mn-ea"/>
                          <a:cs typeface="+mn-cs"/>
                        </a:rPr>
                        <a:t>Verbesserung von Produktivität, Qualität, Flexibilität und Innovationsfähigkeit, geringere Fehlzeiten und Fluktuation</a:t>
                      </a:r>
                      <a:endParaRPr lang="de-DE" sz="1500" kern="1200" dirty="0">
                        <a:solidFill>
                          <a:srgbClr val="777777"/>
                        </a:solidFill>
                        <a:latin typeface="+mn-lt"/>
                        <a:ea typeface="+mn-ea"/>
                        <a:cs typeface="+mn-cs"/>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T w="12700" cap="flat" cmpd="sng" algn="ctr">
                      <a:solidFill>
                        <a:srgbClr val="FFDF57"/>
                      </a:solidFill>
                      <a:prstDash val="solid"/>
                      <a:round/>
                      <a:headEnd type="none" w="med" len="med"/>
                      <a:tailEnd type="none" w="med" len="med"/>
                    </a:lnT>
                    <a:solidFill>
                      <a:srgbClr val="DDDDDD">
                        <a:alpha val="58000"/>
                      </a:srgbClr>
                    </a:solidFill>
                  </a:tcPr>
                </a:tc>
                <a:extLst>
                  <a:ext uri="{0D108BD9-81ED-4DB2-BD59-A6C34878D82A}">
                    <a16:rowId xmlns:a16="http://schemas.microsoft.com/office/drawing/2014/main" val="10004"/>
                  </a:ext>
                </a:extLst>
              </a:tr>
              <a:tr h="559840">
                <a:tc>
                  <a:txBody>
                    <a:bodyPr/>
                    <a:lstStyle/>
                    <a:p>
                      <a:r>
                        <a:rPr lang="de-DE" sz="1500" dirty="0" smtClean="0">
                          <a:solidFill>
                            <a:srgbClr val="777777"/>
                          </a:solidFill>
                        </a:rPr>
                        <a:t>Effektdauer</a:t>
                      </a:r>
                      <a:endParaRPr lang="de-DE" sz="1500" dirty="0">
                        <a:solidFill>
                          <a:srgbClr val="777777"/>
                        </a:solidFill>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B w="12700" cap="flat" cmpd="sng" algn="ctr">
                      <a:solidFill>
                        <a:srgbClr val="FFDF57"/>
                      </a:solidFill>
                      <a:prstDash val="solid"/>
                      <a:round/>
                      <a:headEnd type="none" w="med" len="med"/>
                      <a:tailEnd type="none" w="med" len="med"/>
                    </a:lnB>
                    <a:solidFill>
                      <a:schemeClr val="bg1"/>
                    </a:solidFill>
                  </a:tcPr>
                </a:tc>
                <a:tc>
                  <a:txBody>
                    <a:bodyPr/>
                    <a:lstStyle/>
                    <a:p>
                      <a:r>
                        <a:rPr lang="de-DE" sz="1500" dirty="0" smtClean="0">
                          <a:solidFill>
                            <a:srgbClr val="777777"/>
                          </a:solidFill>
                        </a:rPr>
                        <a:t>Kurz- bis mittelfristig</a:t>
                      </a:r>
                      <a:endParaRPr lang="de-DE" sz="1500" dirty="0">
                        <a:solidFill>
                          <a:srgbClr val="777777"/>
                        </a:solidFill>
                      </a:endParaRP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B w="12700" cap="flat" cmpd="sng" algn="ctr">
                      <a:solidFill>
                        <a:srgbClr val="FFDF57"/>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500" kern="1200" dirty="0" smtClean="0">
                          <a:solidFill>
                            <a:srgbClr val="777777"/>
                          </a:solidFill>
                          <a:latin typeface="+mn-lt"/>
                          <a:ea typeface="+mn-ea"/>
                          <a:cs typeface="+mn-cs"/>
                        </a:rPr>
                        <a:t>Mittel- bis langfristig</a:t>
                      </a:r>
                    </a:p>
                  </a:txBody>
                  <a:tcPr marL="91437" marR="91437" marT="60969" marB="60969">
                    <a:lnL w="12700" cap="flat" cmpd="sng" algn="ctr">
                      <a:solidFill>
                        <a:srgbClr val="FFDF57"/>
                      </a:solidFill>
                      <a:prstDash val="solid"/>
                      <a:round/>
                      <a:headEnd type="none" w="med" len="med"/>
                      <a:tailEnd type="none" w="med" len="med"/>
                    </a:lnL>
                    <a:lnR w="12700" cap="flat" cmpd="sng" algn="ctr">
                      <a:solidFill>
                        <a:srgbClr val="FFDF57"/>
                      </a:solidFill>
                      <a:prstDash val="solid"/>
                      <a:round/>
                      <a:headEnd type="none" w="med" len="med"/>
                      <a:tailEnd type="none" w="med" len="med"/>
                    </a:lnR>
                    <a:lnB w="12700" cap="flat" cmpd="sng" algn="ctr">
                      <a:solidFill>
                        <a:srgbClr val="FFDF57"/>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179512" y="836712"/>
            <a:ext cx="8784976" cy="1008112"/>
          </a:xfrm>
        </p:spPr>
        <p:txBody>
          <a:bodyPr/>
          <a:lstStyle/>
          <a:p>
            <a:r>
              <a:rPr lang="de-DE" sz="3500" dirty="0" smtClean="0"/>
              <a:t>BGM Schritt </a:t>
            </a:r>
            <a:r>
              <a:rPr lang="de-DE" sz="3500" dirty="0"/>
              <a:t>für </a:t>
            </a:r>
            <a:r>
              <a:rPr lang="de-DE" sz="3500" dirty="0" smtClean="0"/>
              <a:t>Schritt</a:t>
            </a:r>
            <a:endParaRPr lang="de-DE" sz="3500" dirty="0"/>
          </a:p>
        </p:txBody>
      </p:sp>
      <p:sp>
        <p:nvSpPr>
          <p:cNvPr id="8" name="Inhaltsplatzhalter 7"/>
          <p:cNvSpPr>
            <a:spLocks noGrp="1"/>
          </p:cNvSpPr>
          <p:nvPr>
            <p:ph idx="13"/>
          </p:nvPr>
        </p:nvSpPr>
        <p:spPr/>
        <p:txBody>
          <a:bodyPr/>
          <a:lstStyle/>
          <a:p>
            <a:pPr marL="0" indent="0">
              <a:buNone/>
            </a:pPr>
            <a:r>
              <a:rPr lang="de-DE" sz="2200" b="1" dirty="0">
                <a:solidFill>
                  <a:srgbClr val="FDD205"/>
                </a:solidFill>
              </a:rPr>
              <a:t>Schritt </a:t>
            </a:r>
            <a:r>
              <a:rPr lang="de-DE" sz="2200" b="1" dirty="0" smtClean="0">
                <a:solidFill>
                  <a:srgbClr val="FDD205"/>
                </a:solidFill>
              </a:rPr>
              <a:t>6</a:t>
            </a:r>
            <a:endParaRPr lang="de-DE" sz="2200" b="1" dirty="0">
              <a:solidFill>
                <a:srgbClr val="FDD205"/>
              </a:solidFill>
            </a:endParaRPr>
          </a:p>
          <a:p>
            <a:pPr marL="0" indent="0">
              <a:buNone/>
            </a:pPr>
            <a:r>
              <a:rPr lang="de-DE" sz="2200" b="1" dirty="0" smtClean="0"/>
              <a:t>Ergebniskontrolle</a:t>
            </a:r>
          </a:p>
          <a:p>
            <a:pPr marL="0" indent="0">
              <a:buNone/>
            </a:pPr>
            <a:endParaRPr lang="de-DE" sz="2200" b="1" dirty="0"/>
          </a:p>
          <a:p>
            <a:r>
              <a:rPr lang="de-DE" sz="2000" dirty="0"/>
              <a:t>Die Einführung des Gesundheitsmanagements ist ein Lernprozess: Veränderungen  gelingen nicht auf Anhieb, einzelne Maßnahmen werden nicht angenommen oder haben nicht die erhoffte Wirkung. Nachbesserungen oder das Verwerfen von Maßnahmen sind Teil des Optimierungsprozesses. </a:t>
            </a:r>
          </a:p>
          <a:p>
            <a:r>
              <a:rPr lang="de-DE" sz="2000" dirty="0"/>
              <a:t>Sind wir auf dem richtigen Weg? Sind die Maßnahmen wirksam? Werden die Maßnahmen von den Beschäftigten angenommen?  – Eine systematische und kontinuierliche Überprüfung, Bewertung und gegebenenfalls Nachsteuerung der Maßnahmen ist unumgänglich. </a:t>
            </a:r>
          </a:p>
          <a:p>
            <a:endParaRPr lang="de-DE" sz="2000" dirty="0"/>
          </a:p>
        </p:txBody>
      </p:sp>
      <p:sp>
        <p:nvSpPr>
          <p:cNvPr id="9" name="Rechteck 8"/>
          <p:cNvSpPr/>
          <p:nvPr/>
        </p:nvSpPr>
        <p:spPr>
          <a:xfrm>
            <a:off x="467544" y="3140968"/>
            <a:ext cx="8496944" cy="3024336"/>
          </a:xfrm>
          <a:prstGeom prst="rect">
            <a:avLst/>
          </a:prstGeom>
          <a:noFill/>
          <a:ln w="12700">
            <a:solidFill>
              <a:srgbClr val="FDD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909724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ctrTitle"/>
          </p:nvPr>
        </p:nvSpPr>
        <p:spPr>
          <a:xfrm>
            <a:off x="395537" y="836613"/>
            <a:ext cx="8208911" cy="720179"/>
          </a:xfrm>
        </p:spPr>
        <p:txBody>
          <a:bodyPr lIns="108000" rtlCol="0" anchor="t"/>
          <a:lstStyle/>
          <a:p>
            <a:pPr>
              <a:defRPr/>
            </a:pPr>
            <a:r>
              <a:rPr lang="de-DE" sz="3500" dirty="0" smtClean="0"/>
              <a:t>Warum sich BGM lohnt…</a:t>
            </a:r>
            <a:endParaRPr lang="de-DE" sz="3500" dirty="0"/>
          </a:p>
        </p:txBody>
      </p:sp>
      <p:sp>
        <p:nvSpPr>
          <p:cNvPr id="3" name="Rechteck 2"/>
          <p:cNvSpPr/>
          <p:nvPr/>
        </p:nvSpPr>
        <p:spPr>
          <a:xfrm>
            <a:off x="323528" y="1484784"/>
            <a:ext cx="8136904" cy="400110"/>
          </a:xfrm>
          <a:prstGeom prst="rect">
            <a:avLst/>
          </a:prstGeom>
        </p:spPr>
        <p:txBody>
          <a:bodyPr wrap="square">
            <a:spAutoFit/>
          </a:bodyPr>
          <a:lstStyle/>
          <a:p>
            <a:pPr>
              <a:spcBef>
                <a:spcPct val="20000"/>
              </a:spcBef>
              <a:buClr>
                <a:srgbClr val="FDD205"/>
              </a:buClr>
            </a:pPr>
            <a:endParaRPr lang="de-DE" sz="2000" dirty="0" smtClean="0">
              <a:solidFill>
                <a:schemeClr val="bg1">
                  <a:lumMod val="50000"/>
                </a:schemeClr>
              </a:solidFill>
            </a:endParaRPr>
          </a:p>
        </p:txBody>
      </p:sp>
      <p:sp>
        <p:nvSpPr>
          <p:cNvPr id="5" name="Inhaltsplatzhalter 2"/>
          <p:cNvSpPr>
            <a:spLocks noGrp="1"/>
          </p:cNvSpPr>
          <p:nvPr/>
        </p:nvSpPr>
        <p:spPr bwMode="auto">
          <a:xfrm>
            <a:off x="430783" y="1916898"/>
            <a:ext cx="4213225" cy="494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C000"/>
              </a:buClr>
              <a:buFont typeface="Arial" panose="020B0604020202020204" pitchFamily="34" charset="0"/>
              <a:buChar char="•"/>
            </a:pPr>
            <a:r>
              <a:rPr lang="de-DE" sz="1600" dirty="0" smtClean="0">
                <a:solidFill>
                  <a:schemeClr val="bg1">
                    <a:lumMod val="50000"/>
                  </a:schemeClr>
                </a:solidFill>
                <a:cs typeface="Arial" charset="0"/>
              </a:rPr>
              <a:t>Verbesserung der Gesundheit und des Wohlbefindens der Beschäftigten und Erhalt der der Arbeits- und Leistungsfähigkeit</a:t>
            </a:r>
          </a:p>
          <a:p>
            <a:pPr>
              <a:buClr>
                <a:srgbClr val="FFC000"/>
              </a:buClr>
              <a:buFont typeface="Arial" panose="020B0604020202020204" pitchFamily="34" charset="0"/>
              <a:buChar char="•"/>
            </a:pPr>
            <a:r>
              <a:rPr lang="de-DE" sz="1600" dirty="0" smtClean="0">
                <a:solidFill>
                  <a:schemeClr val="bg1">
                    <a:lumMod val="50000"/>
                  </a:schemeClr>
                </a:solidFill>
                <a:cs typeface="Arial" charset="0"/>
              </a:rPr>
              <a:t>Verringerung der Arbeitsbelastung</a:t>
            </a:r>
          </a:p>
          <a:p>
            <a:pPr>
              <a:buClr>
                <a:srgbClr val="FFC000"/>
              </a:buClr>
              <a:buFont typeface="Arial" panose="020B0604020202020204" pitchFamily="34" charset="0"/>
              <a:buChar char="•"/>
            </a:pPr>
            <a:r>
              <a:rPr lang="de-DE" sz="1600" dirty="0" smtClean="0">
                <a:solidFill>
                  <a:schemeClr val="bg1">
                    <a:lumMod val="50000"/>
                  </a:schemeClr>
                </a:solidFill>
                <a:cs typeface="Arial" charset="0"/>
              </a:rPr>
              <a:t>Steigerung der Arbeitszufriedenheit und Mitarbeitermotivation</a:t>
            </a:r>
          </a:p>
          <a:p>
            <a:pPr>
              <a:buClr>
                <a:srgbClr val="FFC000"/>
              </a:buClr>
              <a:buFont typeface="Arial" panose="020B0604020202020204" pitchFamily="34" charset="0"/>
              <a:buChar char="•"/>
            </a:pPr>
            <a:r>
              <a:rPr lang="de-DE" sz="1600" dirty="0" smtClean="0">
                <a:solidFill>
                  <a:schemeClr val="bg1">
                    <a:lumMod val="50000"/>
                  </a:schemeClr>
                </a:solidFill>
                <a:cs typeface="Arial" charset="0"/>
              </a:rPr>
              <a:t>Verbesserung des Arbeitsklimas</a:t>
            </a:r>
          </a:p>
          <a:p>
            <a:pPr>
              <a:buClr>
                <a:srgbClr val="FFC000"/>
              </a:buClr>
              <a:buFont typeface="Arial" panose="020B0604020202020204" pitchFamily="34" charset="0"/>
              <a:buChar char="•"/>
            </a:pPr>
            <a:r>
              <a:rPr lang="de-DE" sz="1600" dirty="0" smtClean="0">
                <a:solidFill>
                  <a:schemeClr val="bg1">
                    <a:lumMod val="50000"/>
                  </a:schemeClr>
                </a:solidFill>
                <a:cs typeface="Arial" charset="0"/>
              </a:rPr>
              <a:t>Verbesserung der innerbetrieblichen Kooperation</a:t>
            </a:r>
          </a:p>
          <a:p>
            <a:pPr>
              <a:buClr>
                <a:srgbClr val="FFC000"/>
              </a:buClr>
              <a:buFont typeface="Arial" panose="020B0604020202020204" pitchFamily="34" charset="0"/>
              <a:buChar char="•"/>
            </a:pPr>
            <a:r>
              <a:rPr lang="de-DE" sz="1600" dirty="0" smtClean="0">
                <a:solidFill>
                  <a:schemeClr val="bg1">
                    <a:lumMod val="50000"/>
                  </a:schemeClr>
                </a:solidFill>
                <a:cs typeface="Arial" charset="0"/>
              </a:rPr>
              <a:t>Steigerung der Corporate Identity –Erhöhung der Mitarbeiterbindung/</a:t>
            </a:r>
            <a:br>
              <a:rPr lang="de-DE" sz="1600" dirty="0" smtClean="0">
                <a:solidFill>
                  <a:schemeClr val="bg1">
                    <a:lumMod val="50000"/>
                  </a:schemeClr>
                </a:solidFill>
                <a:cs typeface="Arial" charset="0"/>
              </a:rPr>
            </a:br>
            <a:r>
              <a:rPr lang="de-DE" sz="1600" dirty="0" smtClean="0">
                <a:solidFill>
                  <a:schemeClr val="bg1">
                    <a:lumMod val="50000"/>
                  </a:schemeClr>
                </a:solidFill>
                <a:cs typeface="Arial" charset="0"/>
              </a:rPr>
              <a:t>-loyalität</a:t>
            </a:r>
          </a:p>
          <a:p>
            <a:pPr>
              <a:buClr>
                <a:srgbClr val="FFC000"/>
              </a:buClr>
              <a:buFont typeface="Wingdings" pitchFamily="2" charset="2"/>
              <a:buChar char="§"/>
            </a:pPr>
            <a:endParaRPr lang="de-DE" sz="1800" dirty="0" smtClean="0">
              <a:latin typeface="Arial" charset="0"/>
              <a:cs typeface="Arial" charset="0"/>
            </a:endParaRPr>
          </a:p>
        </p:txBody>
      </p:sp>
      <p:sp>
        <p:nvSpPr>
          <p:cNvPr id="6" name="Inhaltsplatzhalter 2"/>
          <p:cNvSpPr txBox="1">
            <a:spLocks/>
          </p:cNvSpPr>
          <p:nvPr/>
        </p:nvSpPr>
        <p:spPr bwMode="auto">
          <a:xfrm>
            <a:off x="4679255" y="1916832"/>
            <a:ext cx="421322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20000"/>
              </a:spcBef>
              <a:spcAft>
                <a:spcPct val="0"/>
              </a:spcAft>
              <a:buClr>
                <a:srgbClr val="FFC000"/>
              </a:buClr>
              <a:buFont typeface="Arial" panose="020B0604020202020204" pitchFamily="34" charset="0"/>
              <a:buChar char="•"/>
            </a:pPr>
            <a:r>
              <a:rPr lang="de-DE" sz="1600" dirty="0">
                <a:solidFill>
                  <a:schemeClr val="bg1">
                    <a:lumMod val="50000"/>
                  </a:schemeClr>
                </a:solidFill>
                <a:latin typeface="+mn-lt"/>
                <a:cs typeface="Arial" charset="0"/>
              </a:rPr>
              <a:t>Senkung des Krankenstandes </a:t>
            </a:r>
            <a:r>
              <a:rPr lang="de-DE" sz="1600" dirty="0" smtClean="0">
                <a:solidFill>
                  <a:schemeClr val="bg1">
                    <a:lumMod val="50000"/>
                  </a:schemeClr>
                </a:solidFill>
                <a:latin typeface="+mn-lt"/>
                <a:cs typeface="Arial" charset="0"/>
              </a:rPr>
              <a:t>und </a:t>
            </a:r>
            <a:r>
              <a:rPr lang="de-DE" sz="1600" dirty="0">
                <a:solidFill>
                  <a:schemeClr val="bg1">
                    <a:lumMod val="50000"/>
                  </a:schemeClr>
                </a:solidFill>
                <a:latin typeface="+mn-lt"/>
                <a:cs typeface="Arial" charset="0"/>
              </a:rPr>
              <a:t>des Präsentismus (</a:t>
            </a:r>
            <a:r>
              <a:rPr lang="de-DE" sz="1600" dirty="0" smtClean="0">
                <a:solidFill>
                  <a:schemeClr val="bg1">
                    <a:lumMod val="50000"/>
                  </a:schemeClr>
                </a:solidFill>
                <a:latin typeface="+mn-lt"/>
                <a:cs typeface="Arial" charset="0"/>
              </a:rPr>
              <a:t>Krank-zur-Arbeit-gehen)</a:t>
            </a:r>
          </a:p>
          <a:p>
            <a:pPr fontAlgn="base">
              <a:spcBef>
                <a:spcPct val="20000"/>
              </a:spcBef>
              <a:spcAft>
                <a:spcPct val="0"/>
              </a:spcAft>
              <a:buClr>
                <a:srgbClr val="FFC000"/>
              </a:buClr>
              <a:buFont typeface="Arial" panose="020B0604020202020204" pitchFamily="34" charset="0"/>
              <a:buChar char="•"/>
            </a:pPr>
            <a:r>
              <a:rPr lang="de-DE" sz="1600" dirty="0" smtClean="0">
                <a:solidFill>
                  <a:schemeClr val="bg1">
                    <a:lumMod val="50000"/>
                  </a:schemeClr>
                </a:solidFill>
                <a:latin typeface="+mn-lt"/>
                <a:cs typeface="Arial" charset="0"/>
              </a:rPr>
              <a:t>Verringerung </a:t>
            </a:r>
            <a:r>
              <a:rPr lang="de-DE" sz="1600" dirty="0">
                <a:solidFill>
                  <a:schemeClr val="bg1">
                    <a:lumMod val="50000"/>
                  </a:schemeClr>
                </a:solidFill>
                <a:latin typeface="+mn-lt"/>
                <a:cs typeface="Arial" charset="0"/>
              </a:rPr>
              <a:t>der Fluktuation</a:t>
            </a:r>
          </a:p>
          <a:p>
            <a:pPr fontAlgn="base">
              <a:spcBef>
                <a:spcPct val="20000"/>
              </a:spcBef>
              <a:spcAft>
                <a:spcPct val="0"/>
              </a:spcAft>
              <a:buClr>
                <a:srgbClr val="FFC000"/>
              </a:buClr>
              <a:buFont typeface="Arial" panose="020B0604020202020204" pitchFamily="34" charset="0"/>
              <a:buChar char="•"/>
            </a:pPr>
            <a:r>
              <a:rPr lang="de-DE" sz="1600" dirty="0" smtClean="0">
                <a:solidFill>
                  <a:schemeClr val="bg1">
                    <a:lumMod val="50000"/>
                  </a:schemeClr>
                </a:solidFill>
                <a:latin typeface="+mn-lt"/>
                <a:cs typeface="Arial" charset="0"/>
              </a:rPr>
              <a:t>Verbesserung </a:t>
            </a:r>
            <a:r>
              <a:rPr lang="de-DE" sz="1600" dirty="0">
                <a:solidFill>
                  <a:schemeClr val="bg1">
                    <a:lumMod val="50000"/>
                  </a:schemeClr>
                </a:solidFill>
                <a:latin typeface="+mn-lt"/>
                <a:cs typeface="Arial" charset="0"/>
              </a:rPr>
              <a:t>der Produkt- und Dienstleistungsqualität</a:t>
            </a:r>
          </a:p>
          <a:p>
            <a:pPr fontAlgn="base">
              <a:spcBef>
                <a:spcPct val="20000"/>
              </a:spcBef>
              <a:spcAft>
                <a:spcPct val="0"/>
              </a:spcAft>
              <a:buClr>
                <a:srgbClr val="FFC000"/>
              </a:buClr>
              <a:buFont typeface="Arial" panose="020B0604020202020204" pitchFamily="34" charset="0"/>
              <a:buChar char="•"/>
            </a:pPr>
            <a:r>
              <a:rPr lang="de-DE" sz="1600" dirty="0">
                <a:solidFill>
                  <a:schemeClr val="bg1">
                    <a:lumMod val="50000"/>
                  </a:schemeClr>
                </a:solidFill>
                <a:latin typeface="+mn-lt"/>
                <a:cs typeface="Arial" charset="0"/>
              </a:rPr>
              <a:t>Erhöhung der Kundenzufriedenheit </a:t>
            </a:r>
            <a:r>
              <a:rPr lang="de-DE" sz="1600" dirty="0" smtClean="0">
                <a:solidFill>
                  <a:schemeClr val="bg1">
                    <a:lumMod val="50000"/>
                  </a:schemeClr>
                </a:solidFill>
                <a:latin typeface="+mn-lt"/>
                <a:cs typeface="Arial" charset="0"/>
              </a:rPr>
              <a:t>und </a:t>
            </a:r>
            <a:br>
              <a:rPr lang="de-DE" sz="1600" dirty="0" smtClean="0">
                <a:solidFill>
                  <a:schemeClr val="bg1">
                    <a:lumMod val="50000"/>
                  </a:schemeClr>
                </a:solidFill>
                <a:latin typeface="+mn-lt"/>
                <a:cs typeface="Arial" charset="0"/>
              </a:rPr>
            </a:br>
            <a:r>
              <a:rPr lang="de-DE" sz="1600" dirty="0" smtClean="0">
                <a:solidFill>
                  <a:schemeClr val="bg1">
                    <a:lumMod val="50000"/>
                  </a:schemeClr>
                </a:solidFill>
                <a:latin typeface="+mn-lt"/>
                <a:cs typeface="Arial" charset="0"/>
              </a:rPr>
              <a:t>-</a:t>
            </a:r>
            <a:r>
              <a:rPr lang="de-DE" sz="1600" dirty="0">
                <a:solidFill>
                  <a:schemeClr val="bg1">
                    <a:lumMod val="50000"/>
                  </a:schemeClr>
                </a:solidFill>
                <a:latin typeface="+mn-lt"/>
                <a:cs typeface="Arial" charset="0"/>
              </a:rPr>
              <a:t>bindung</a:t>
            </a:r>
          </a:p>
          <a:p>
            <a:pPr fontAlgn="base">
              <a:spcBef>
                <a:spcPct val="20000"/>
              </a:spcBef>
              <a:spcAft>
                <a:spcPct val="0"/>
              </a:spcAft>
              <a:buClr>
                <a:srgbClr val="FFC000"/>
              </a:buClr>
              <a:buFont typeface="Arial" panose="020B0604020202020204" pitchFamily="34" charset="0"/>
              <a:buChar char="•"/>
            </a:pPr>
            <a:r>
              <a:rPr lang="de-DE" sz="1600" dirty="0">
                <a:solidFill>
                  <a:schemeClr val="bg1">
                    <a:lumMod val="50000"/>
                  </a:schemeClr>
                </a:solidFill>
                <a:latin typeface="+mn-lt"/>
                <a:cs typeface="Arial" charset="0"/>
              </a:rPr>
              <a:t>Steigerung der Wirtschaftlichkeit </a:t>
            </a:r>
            <a:r>
              <a:rPr lang="de-DE" sz="1600" dirty="0" smtClean="0">
                <a:solidFill>
                  <a:schemeClr val="bg1">
                    <a:lumMod val="50000"/>
                  </a:schemeClr>
                </a:solidFill>
                <a:latin typeface="+mn-lt"/>
                <a:cs typeface="Arial" charset="0"/>
              </a:rPr>
              <a:t>und </a:t>
            </a:r>
            <a:r>
              <a:rPr lang="de-DE" sz="1600" dirty="0">
                <a:solidFill>
                  <a:schemeClr val="bg1">
                    <a:lumMod val="50000"/>
                  </a:schemeClr>
                </a:solidFill>
                <a:latin typeface="+mn-lt"/>
                <a:cs typeface="Arial" charset="0"/>
              </a:rPr>
              <a:t>Produktivität</a:t>
            </a:r>
          </a:p>
          <a:p>
            <a:pPr fontAlgn="base">
              <a:spcBef>
                <a:spcPct val="20000"/>
              </a:spcBef>
              <a:spcAft>
                <a:spcPct val="0"/>
              </a:spcAft>
              <a:buClr>
                <a:srgbClr val="FFC000"/>
              </a:buClr>
              <a:buFont typeface="Arial" panose="020B0604020202020204" pitchFamily="34" charset="0"/>
              <a:buChar char="•"/>
            </a:pPr>
            <a:r>
              <a:rPr lang="de-DE" sz="1600" dirty="0">
                <a:solidFill>
                  <a:schemeClr val="bg1">
                    <a:lumMod val="50000"/>
                  </a:schemeClr>
                </a:solidFill>
                <a:latin typeface="+mn-lt"/>
                <a:cs typeface="Arial" charset="0"/>
              </a:rPr>
              <a:t>Verbesserung des Unternehmensimages (inkl. Beschäftigungsattraktivität)</a:t>
            </a:r>
          </a:p>
          <a:p>
            <a:pPr fontAlgn="base">
              <a:spcBef>
                <a:spcPct val="20000"/>
              </a:spcBef>
              <a:spcAft>
                <a:spcPct val="0"/>
              </a:spcAft>
              <a:buClr>
                <a:srgbClr val="FFC000"/>
              </a:buClr>
              <a:buFont typeface="Arial" panose="020B0604020202020204" pitchFamily="34" charset="0"/>
              <a:buChar char="•"/>
            </a:pPr>
            <a:r>
              <a:rPr lang="de-DE" sz="1600" dirty="0">
                <a:solidFill>
                  <a:schemeClr val="bg1">
                    <a:lumMod val="50000"/>
                  </a:schemeClr>
                </a:solidFill>
                <a:latin typeface="+mn-lt"/>
                <a:cs typeface="Arial" charset="0"/>
              </a:rPr>
              <a:t>Verbesserung der Flexibilität u. Innovationsfähigkeit</a:t>
            </a:r>
          </a:p>
          <a:p>
            <a:pPr fontAlgn="base">
              <a:spcBef>
                <a:spcPct val="20000"/>
              </a:spcBef>
              <a:spcAft>
                <a:spcPct val="0"/>
              </a:spcAft>
              <a:buClr>
                <a:srgbClr val="FFC000"/>
              </a:buClr>
              <a:buFont typeface="Arial" panose="020B0604020202020204" pitchFamily="34" charset="0"/>
              <a:buChar char="•"/>
            </a:pPr>
            <a:r>
              <a:rPr lang="de-DE" sz="1600" dirty="0">
                <a:solidFill>
                  <a:schemeClr val="bg1">
                    <a:lumMod val="50000"/>
                  </a:schemeClr>
                </a:solidFill>
                <a:latin typeface="+mn-lt"/>
                <a:cs typeface="Arial" charset="0"/>
              </a:rPr>
              <a:t>Erhöhung der Wettbewerbsfähigkeit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3963" y="1992340"/>
            <a:ext cx="7074421" cy="381292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Titel 1"/>
          <p:cNvSpPr>
            <a:spLocks noGrp="1"/>
          </p:cNvSpPr>
          <p:nvPr>
            <p:ph type="ctrTitle"/>
          </p:nvPr>
        </p:nvSpPr>
        <p:spPr>
          <a:xfrm>
            <a:off x="395536" y="876782"/>
            <a:ext cx="8784976" cy="1008112"/>
          </a:xfrm>
        </p:spPr>
        <p:txBody>
          <a:bodyPr lIns="108000" rtlCol="0" anchor="t"/>
          <a:lstStyle/>
          <a:p>
            <a:pPr>
              <a:defRPr/>
            </a:pPr>
            <a:r>
              <a:rPr lang="de-DE" sz="3500" dirty="0" smtClean="0"/>
              <a:t>Und wem es nutzt!</a:t>
            </a:r>
            <a:br>
              <a:rPr lang="de-DE" sz="3500" dirty="0" smtClean="0"/>
            </a:br>
            <a:endParaRPr lang="de-DE" sz="2000" dirty="0"/>
          </a:p>
        </p:txBody>
      </p:sp>
      <p:sp>
        <p:nvSpPr>
          <p:cNvPr id="3" name="Rechteck 2"/>
          <p:cNvSpPr/>
          <p:nvPr/>
        </p:nvSpPr>
        <p:spPr>
          <a:xfrm>
            <a:off x="323528" y="1394153"/>
            <a:ext cx="8136904" cy="400110"/>
          </a:xfrm>
          <a:prstGeom prst="rect">
            <a:avLst/>
          </a:prstGeom>
        </p:spPr>
        <p:txBody>
          <a:bodyPr wrap="square">
            <a:spAutoFit/>
          </a:bodyPr>
          <a:lstStyle/>
          <a:p>
            <a:pPr>
              <a:spcBef>
                <a:spcPct val="20000"/>
              </a:spcBef>
              <a:buClr>
                <a:srgbClr val="FDD205"/>
              </a:buClr>
            </a:pPr>
            <a:endParaRPr lang="de-DE" sz="2000" dirty="0" smtClean="0">
              <a:solidFill>
                <a:schemeClr val="bg1">
                  <a:lumMod val="50000"/>
                </a:schemeClr>
              </a:solidFill>
            </a:endParaRPr>
          </a:p>
        </p:txBody>
      </p:sp>
      <p:sp>
        <p:nvSpPr>
          <p:cNvPr id="17" name="Untertitel 2"/>
          <p:cNvSpPr txBox="1">
            <a:spLocks/>
          </p:cNvSpPr>
          <p:nvPr/>
        </p:nvSpPr>
        <p:spPr>
          <a:xfrm>
            <a:off x="467296" y="6242199"/>
            <a:ext cx="8137152" cy="2111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solidFill>
                  <a:srgbClr val="808080"/>
                </a:solidFill>
                <a:latin typeface="+mj-lt"/>
                <a:cs typeface="Arial" panose="020B0604020202020204" pitchFamily="34" charset="0"/>
              </a:rPr>
              <a:t>Quelle: </a:t>
            </a:r>
            <a:r>
              <a:rPr lang="de-DE" sz="900" dirty="0" smtClean="0">
                <a:solidFill>
                  <a:srgbClr val="808080"/>
                </a:solidFill>
                <a:latin typeface="+mj-lt"/>
                <a:cs typeface="Arial" panose="020B0604020202020204" pitchFamily="34" charset="0"/>
              </a:rPr>
              <a:t>vgl. Brandenburg </a:t>
            </a:r>
            <a:r>
              <a:rPr lang="de-DE" sz="900" dirty="0">
                <a:solidFill>
                  <a:srgbClr val="808080"/>
                </a:solidFill>
                <a:latin typeface="+mj-lt"/>
                <a:cs typeface="Arial" panose="020B0604020202020204" pitchFamily="34" charset="0"/>
              </a:rPr>
              <a:t>et al. </a:t>
            </a:r>
            <a:r>
              <a:rPr lang="de-DE" sz="900" dirty="0" smtClean="0">
                <a:solidFill>
                  <a:srgbClr val="808080"/>
                </a:solidFill>
                <a:latin typeface="+mj-lt"/>
                <a:cs typeface="Arial" panose="020B0604020202020204" pitchFamily="34" charset="0"/>
              </a:rPr>
              <a:t>2000,  S. 10</a:t>
            </a:r>
            <a:endParaRPr lang="de-DE" sz="900" dirty="0">
              <a:solidFill>
                <a:srgbClr val="808080"/>
              </a:solidFill>
              <a:latin typeface="+mj-lt"/>
              <a:cs typeface="Arial" panose="020B0604020202020204" pitchFamily="34" charset="0"/>
            </a:endParaRPr>
          </a:p>
        </p:txBody>
      </p:sp>
      <p:sp>
        <p:nvSpPr>
          <p:cNvPr id="30" name="Rechteck 29"/>
          <p:cNvSpPr/>
          <p:nvPr/>
        </p:nvSpPr>
        <p:spPr>
          <a:xfrm>
            <a:off x="953963" y="2361145"/>
            <a:ext cx="2376488" cy="54105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de-DE" b="1" dirty="0">
                <a:solidFill>
                  <a:srgbClr val="808080"/>
                </a:solidFill>
                <a:latin typeface="+mj-lt"/>
                <a:cs typeface="Arial" pitchFamily="34" charset="0"/>
              </a:rPr>
              <a:t>Krankenversicherung</a:t>
            </a:r>
          </a:p>
        </p:txBody>
      </p:sp>
      <p:sp>
        <p:nvSpPr>
          <p:cNvPr id="31" name="Rechteck 30"/>
          <p:cNvSpPr/>
          <p:nvPr/>
        </p:nvSpPr>
        <p:spPr>
          <a:xfrm>
            <a:off x="3203736" y="2258249"/>
            <a:ext cx="2376488" cy="78410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de-DE" b="1" dirty="0">
                <a:solidFill>
                  <a:srgbClr val="808080"/>
                </a:solidFill>
                <a:latin typeface="+mj-lt"/>
                <a:cs typeface="Arial" pitchFamily="34" charset="0"/>
              </a:rPr>
              <a:t>Unfallversicherung</a:t>
            </a:r>
          </a:p>
        </p:txBody>
      </p:sp>
      <p:sp>
        <p:nvSpPr>
          <p:cNvPr id="32" name="Rechteck 31"/>
          <p:cNvSpPr/>
          <p:nvPr/>
        </p:nvSpPr>
        <p:spPr>
          <a:xfrm>
            <a:off x="5481313" y="2379773"/>
            <a:ext cx="2376487" cy="54105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de-DE" b="1" dirty="0" smtClean="0">
                <a:solidFill>
                  <a:srgbClr val="808080"/>
                </a:solidFill>
                <a:latin typeface="+mj-lt"/>
                <a:cs typeface="Arial" pitchFamily="34" charset="0"/>
              </a:rPr>
              <a:t>Rentenversicherung</a:t>
            </a:r>
            <a:endParaRPr lang="de-DE" b="1" dirty="0">
              <a:solidFill>
                <a:srgbClr val="808080"/>
              </a:solidFill>
              <a:latin typeface="+mj-lt"/>
              <a:cs typeface="Arial" pitchFamily="34" charset="0"/>
            </a:endParaRPr>
          </a:p>
        </p:txBody>
      </p:sp>
      <p:sp>
        <p:nvSpPr>
          <p:cNvPr id="33" name="Rechteck 32"/>
          <p:cNvSpPr/>
          <p:nvPr/>
        </p:nvSpPr>
        <p:spPr>
          <a:xfrm>
            <a:off x="942181" y="3554393"/>
            <a:ext cx="2376487" cy="54105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de-DE" b="1" dirty="0" smtClean="0">
                <a:solidFill>
                  <a:srgbClr val="808080"/>
                </a:solidFill>
                <a:latin typeface="+mj-lt"/>
                <a:cs typeface="Arial" pitchFamily="34" charset="0"/>
              </a:rPr>
              <a:t>Arbeitnehmer/in</a:t>
            </a:r>
            <a:endParaRPr lang="de-DE" b="1" dirty="0">
              <a:solidFill>
                <a:srgbClr val="808080"/>
              </a:solidFill>
              <a:latin typeface="+mj-lt"/>
              <a:cs typeface="Arial" pitchFamily="34" charset="0"/>
            </a:endParaRPr>
          </a:p>
        </p:txBody>
      </p:sp>
      <p:sp>
        <p:nvSpPr>
          <p:cNvPr id="34" name="Rechteck 33"/>
          <p:cNvSpPr/>
          <p:nvPr/>
        </p:nvSpPr>
        <p:spPr>
          <a:xfrm>
            <a:off x="953963" y="4590845"/>
            <a:ext cx="2376487" cy="93154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de-DE" b="1" dirty="0">
                <a:solidFill>
                  <a:srgbClr val="808080"/>
                </a:solidFill>
                <a:latin typeface="+mj-lt"/>
                <a:cs typeface="Arial" pitchFamily="34" charset="0"/>
              </a:rPr>
              <a:t>Familie des Arbeitnehmer/der Arbeitsnehmerin</a:t>
            </a:r>
          </a:p>
        </p:txBody>
      </p:sp>
      <p:sp>
        <p:nvSpPr>
          <p:cNvPr id="35" name="Rechteck 34"/>
          <p:cNvSpPr/>
          <p:nvPr/>
        </p:nvSpPr>
        <p:spPr>
          <a:xfrm>
            <a:off x="3139096" y="4850537"/>
            <a:ext cx="2376488" cy="54105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de-DE" b="1" dirty="0">
                <a:solidFill>
                  <a:srgbClr val="808080"/>
                </a:solidFill>
                <a:latin typeface="+mj-lt"/>
                <a:cs typeface="Arial" pitchFamily="34" charset="0"/>
              </a:rPr>
              <a:t>Volkswirtschaft</a:t>
            </a:r>
          </a:p>
        </p:txBody>
      </p:sp>
      <p:sp>
        <p:nvSpPr>
          <p:cNvPr id="36" name="Rechteck 35"/>
          <p:cNvSpPr/>
          <p:nvPr/>
        </p:nvSpPr>
        <p:spPr>
          <a:xfrm>
            <a:off x="5436096" y="4706521"/>
            <a:ext cx="2547071" cy="82974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de-DE" b="1" dirty="0">
                <a:solidFill>
                  <a:srgbClr val="808080"/>
                </a:solidFill>
                <a:latin typeface="+mj-lt"/>
                <a:cs typeface="Arial" pitchFamily="34" charset="0"/>
              </a:rPr>
              <a:t>andere Unternehmen</a:t>
            </a:r>
          </a:p>
        </p:txBody>
      </p:sp>
      <p:sp>
        <p:nvSpPr>
          <p:cNvPr id="37" name="Rechteck 36"/>
          <p:cNvSpPr/>
          <p:nvPr/>
        </p:nvSpPr>
        <p:spPr>
          <a:xfrm>
            <a:off x="5481315" y="3589400"/>
            <a:ext cx="2376487" cy="54105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de-DE" b="1" dirty="0">
                <a:solidFill>
                  <a:srgbClr val="808080"/>
                </a:solidFill>
                <a:latin typeface="+mj-lt"/>
                <a:cs typeface="Arial" pitchFamily="34" charset="0"/>
              </a:rPr>
              <a:t>Arbeitgeber</a:t>
            </a:r>
          </a:p>
        </p:txBody>
      </p:sp>
      <p:sp>
        <p:nvSpPr>
          <p:cNvPr id="38" name="Rechteck 37"/>
          <p:cNvSpPr/>
          <p:nvPr/>
        </p:nvSpPr>
        <p:spPr>
          <a:xfrm>
            <a:off x="3203848" y="3554393"/>
            <a:ext cx="2376488" cy="54105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de-DE" sz="5400" b="1" dirty="0" smtClean="0">
                <a:solidFill>
                  <a:schemeClr val="bg1"/>
                </a:solidFill>
                <a:latin typeface="+mj-lt"/>
                <a:cs typeface="Arial" pitchFamily="34" charset="0"/>
              </a:rPr>
              <a:t>BGM</a:t>
            </a:r>
            <a:endParaRPr lang="de-DE" sz="5400" b="1" dirty="0">
              <a:solidFill>
                <a:schemeClr val="bg1"/>
              </a:solidFill>
              <a:latin typeface="+mj-lt"/>
              <a:cs typeface="Arial" pitchFamily="34" charset="0"/>
            </a:endParaRPr>
          </a:p>
        </p:txBody>
      </p:sp>
    </p:spTree>
    <p:extLst>
      <p:ext uri="{BB962C8B-B14F-4D97-AF65-F5344CB8AC3E}">
        <p14:creationId xmlns:p14="http://schemas.microsoft.com/office/powerpoint/2010/main" val="18061101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9512" y="548680"/>
            <a:ext cx="8784976" cy="1008112"/>
          </a:xfrm>
        </p:spPr>
        <p:txBody>
          <a:bodyPr/>
          <a:lstStyle/>
          <a:p>
            <a:r>
              <a:rPr lang="de-DE" sz="3500" dirty="0"/>
              <a:t>Merkmale einer guten </a:t>
            </a:r>
            <a:r>
              <a:rPr lang="de-DE" sz="3500" dirty="0" smtClean="0"/>
              <a:t>BGM-Praxis</a:t>
            </a:r>
            <a:endParaRPr lang="de-DE" sz="3500" dirty="0"/>
          </a:p>
        </p:txBody>
      </p:sp>
      <p:sp>
        <p:nvSpPr>
          <p:cNvPr id="3" name="Inhaltsplatzhalter 2"/>
          <p:cNvSpPr>
            <a:spLocks noGrp="1"/>
          </p:cNvSpPr>
          <p:nvPr>
            <p:ph idx="13"/>
          </p:nvPr>
        </p:nvSpPr>
        <p:spPr>
          <a:xfrm>
            <a:off x="179512" y="4471119"/>
            <a:ext cx="8784976" cy="2290993"/>
          </a:xfrm>
        </p:spPr>
        <p:txBody>
          <a:bodyPr/>
          <a:lstStyle/>
          <a:p>
            <a:r>
              <a:rPr lang="de-DE" sz="2000" dirty="0" smtClean="0"/>
              <a:t>Unternehmensgrundsätze </a:t>
            </a:r>
            <a:r>
              <a:rPr lang="de-DE" sz="2000" dirty="0"/>
              <a:t>und -leitlinien, die in den Beschäftigten einen wichtigen Erfolgsfaktor sehen und nicht nur einen Kostenfaktor,</a:t>
            </a:r>
          </a:p>
          <a:p>
            <a:r>
              <a:rPr lang="de-DE" sz="2000" dirty="0"/>
              <a:t>eine Unternehmenskultur und entsprechende Führungsgrundsätze, in denen Mitarbeiterbeteiligung verankert ist, um so die Beschäftigten zur Übernahme von Verantwortung zu ermutigen</a:t>
            </a:r>
            <a:r>
              <a:rPr lang="de-DE" sz="2000" dirty="0" smtClean="0"/>
              <a:t>,</a:t>
            </a:r>
            <a:endParaRPr lang="de-DE" sz="2000" dirty="0"/>
          </a:p>
        </p:txBody>
      </p:sp>
      <p:sp>
        <p:nvSpPr>
          <p:cNvPr id="4" name="Inhaltsplatzhalter 7"/>
          <p:cNvSpPr txBox="1">
            <a:spLocks/>
          </p:cNvSpPr>
          <p:nvPr/>
        </p:nvSpPr>
        <p:spPr bwMode="auto">
          <a:xfrm>
            <a:off x="539552" y="1556792"/>
            <a:ext cx="8280920" cy="1872208"/>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0" tIns="18000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Clr>
                <a:srgbClr val="FDD205"/>
              </a:buClr>
              <a:buFont typeface="Arial" charset="0"/>
              <a:buChar char="•"/>
              <a:defRPr sz="2400" kern="1200">
                <a:solidFill>
                  <a:schemeClr val="bg1">
                    <a:lumMod val="50000"/>
                  </a:schemeClr>
                </a:solidFill>
                <a:latin typeface="+mn-lt"/>
                <a:ea typeface="+mn-ea"/>
                <a:cs typeface="+mn-cs"/>
              </a:defRPr>
            </a:lvl1pPr>
            <a:lvl2pPr marL="742950" indent="-285750" algn="l" rtl="0" eaLnBrk="0" fontAlgn="base" hangingPunct="0">
              <a:spcBef>
                <a:spcPct val="20000"/>
              </a:spcBef>
              <a:spcAft>
                <a:spcPct val="0"/>
              </a:spcAft>
              <a:buClr>
                <a:srgbClr val="FDD205"/>
              </a:buClr>
              <a:buFont typeface="Arial" charset="0"/>
              <a:buChar char="–"/>
              <a:defRPr sz="2000" kern="1200">
                <a:solidFill>
                  <a:schemeClr val="bg1">
                    <a:lumMod val="50000"/>
                  </a:schemeClr>
                </a:solidFill>
                <a:latin typeface="+mn-lt"/>
                <a:ea typeface="+mn-ea"/>
                <a:cs typeface="+mn-cs"/>
              </a:defRPr>
            </a:lvl2pPr>
            <a:lvl3pPr marL="1143000" indent="-228600" algn="l" rtl="0" eaLnBrk="0" fontAlgn="base" hangingPunct="0">
              <a:spcBef>
                <a:spcPct val="20000"/>
              </a:spcBef>
              <a:spcAft>
                <a:spcPct val="0"/>
              </a:spcAft>
              <a:buClr>
                <a:srgbClr val="FDD205"/>
              </a:buClr>
              <a:buFont typeface="Arial" charset="0"/>
              <a:buChar char="•"/>
              <a:defRPr sz="1800" kern="1200">
                <a:solidFill>
                  <a:schemeClr val="bg1">
                    <a:lumMod val="50000"/>
                  </a:schemeClr>
                </a:solidFill>
                <a:latin typeface="+mn-lt"/>
                <a:ea typeface="+mn-ea"/>
                <a:cs typeface="+mn-cs"/>
              </a:defRPr>
            </a:lvl3pPr>
            <a:lvl4pPr marL="1600200" indent="-228600" algn="l" rtl="0" eaLnBrk="0" fontAlgn="base" hangingPunct="0">
              <a:spcBef>
                <a:spcPct val="20000"/>
              </a:spcBef>
              <a:spcAft>
                <a:spcPct val="0"/>
              </a:spcAft>
              <a:buClr>
                <a:srgbClr val="FDD205"/>
              </a:buClr>
              <a:buFont typeface="Arial" charset="0"/>
              <a:buChar char="–"/>
              <a:defRPr sz="1600" kern="1200">
                <a:solidFill>
                  <a:schemeClr val="bg1">
                    <a:lumMod val="50000"/>
                  </a:schemeClr>
                </a:solidFill>
                <a:latin typeface="+mn-lt"/>
                <a:ea typeface="+mn-ea"/>
                <a:cs typeface="+mn-cs"/>
              </a:defRPr>
            </a:lvl4pPr>
            <a:lvl5pPr marL="2057400" indent="-228600" algn="l" rtl="0" eaLnBrk="0" fontAlgn="base" hangingPunct="0">
              <a:spcBef>
                <a:spcPct val="20000"/>
              </a:spcBef>
              <a:spcAft>
                <a:spcPct val="0"/>
              </a:spcAft>
              <a:buClr>
                <a:srgbClr val="FDD205"/>
              </a:buClr>
              <a:buFont typeface="Arial"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de-DE" sz="1500" dirty="0" smtClean="0"/>
              <a:t>Das Europäische </a:t>
            </a:r>
            <a:r>
              <a:rPr lang="de-DE" sz="1500" dirty="0"/>
              <a:t>Netzwerk für Betriebliche Gesundheitsförderung (ENWHP) </a:t>
            </a:r>
            <a:r>
              <a:rPr lang="de-DE" sz="1500" dirty="0" smtClean="0"/>
              <a:t>hat europaweit </a:t>
            </a:r>
            <a:r>
              <a:rPr lang="de-DE" sz="1500" dirty="0"/>
              <a:t>anerkannte Grundsätze für „Gesunde Beschäftigte in Gesunden Unternehmen“ definiert. </a:t>
            </a:r>
            <a:endParaRPr lang="de-DE" sz="1500" dirty="0" smtClean="0"/>
          </a:p>
          <a:p>
            <a:pPr marL="0" indent="0">
              <a:buNone/>
              <a:defRPr/>
            </a:pPr>
            <a:endParaRPr lang="de-DE" sz="1500" dirty="0"/>
          </a:p>
          <a:p>
            <a:pPr marL="0" indent="0">
              <a:buNone/>
              <a:defRPr/>
            </a:pPr>
            <a:r>
              <a:rPr lang="de-DE" sz="1500" dirty="0"/>
              <a:t>Überprüfen Sie anhand der Kriterien, wie gesundheitsbewusst </a:t>
            </a:r>
            <a:r>
              <a:rPr lang="de-DE" sz="1500" dirty="0" smtClean="0"/>
              <a:t>und zukunftsfähig </a:t>
            </a:r>
            <a:r>
              <a:rPr lang="de-DE" sz="1500" dirty="0"/>
              <a:t>Ihr Unternehmen bereits ist. </a:t>
            </a:r>
          </a:p>
        </p:txBody>
      </p:sp>
      <p:sp>
        <p:nvSpPr>
          <p:cNvPr id="5" name="Titel 3"/>
          <p:cNvSpPr txBox="1">
            <a:spLocks/>
          </p:cNvSpPr>
          <p:nvPr/>
        </p:nvSpPr>
        <p:spPr bwMode="auto">
          <a:xfrm>
            <a:off x="200219" y="3501008"/>
            <a:ext cx="8784976"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5720" rIns="91440" bIns="45720" numCol="1" anchor="ctr" anchorCtr="0" compatLnSpc="1">
            <a:prstTxWarp prst="textNoShape">
              <a:avLst/>
            </a:prstTxWarp>
            <a:noAutofit/>
          </a:bodyPr>
          <a:lstStyle>
            <a:lvl1pPr algn="l" rtl="0" eaLnBrk="0" fontAlgn="base" hangingPunct="0">
              <a:spcBef>
                <a:spcPct val="0"/>
              </a:spcBef>
              <a:spcAft>
                <a:spcPct val="0"/>
              </a:spcAft>
              <a:defRPr sz="4000" kern="1200">
                <a:solidFill>
                  <a:schemeClr val="bg1">
                    <a:lumMod val="50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e-DE" sz="3000" dirty="0" smtClean="0"/>
              <a:t>In unserem Unternehmen besteht/bestehen:</a:t>
            </a:r>
            <a:endParaRPr lang="de-DE" sz="3000" dirty="0"/>
          </a:p>
        </p:txBody>
      </p:sp>
    </p:spTree>
    <p:extLst>
      <p:ext uri="{BB962C8B-B14F-4D97-AF65-F5344CB8AC3E}">
        <p14:creationId xmlns:p14="http://schemas.microsoft.com/office/powerpoint/2010/main" val="3231487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3"/>
          </p:nvPr>
        </p:nvSpPr>
        <p:spPr>
          <a:xfrm>
            <a:off x="179512" y="1340768"/>
            <a:ext cx="8784976" cy="4464496"/>
          </a:xfrm>
        </p:spPr>
        <p:txBody>
          <a:bodyPr>
            <a:normAutofit/>
          </a:bodyPr>
          <a:lstStyle/>
          <a:p>
            <a:r>
              <a:rPr lang="de-DE" sz="2000" dirty="0"/>
              <a:t>eine Arbeitsorganisation, die den Beschäftigten ein ausgewogenes Verhältnis bietet zwischen den Arbeitsanforderungen und den eigenen Fähigkeiten</a:t>
            </a:r>
            <a:r>
              <a:rPr lang="de-DE" sz="2000" dirty="0" smtClean="0"/>
              <a:t>,</a:t>
            </a:r>
          </a:p>
          <a:p>
            <a:r>
              <a:rPr lang="de-DE" sz="2000" dirty="0" smtClean="0"/>
              <a:t>Einflussmöglichkeiten </a:t>
            </a:r>
            <a:r>
              <a:rPr lang="de-DE" sz="2000" dirty="0"/>
              <a:t>auf die eigene Arbeit,</a:t>
            </a:r>
          </a:p>
          <a:p>
            <a:r>
              <a:rPr lang="de-DE" sz="2000" dirty="0"/>
              <a:t>soziale Unterstützung durch Führungskräfte, Mitarbeiterinnen und Mitarbeiter</a:t>
            </a:r>
            <a:r>
              <a:rPr lang="de-DE" sz="2000" dirty="0" smtClean="0"/>
              <a:t>,</a:t>
            </a:r>
          </a:p>
          <a:p>
            <a:r>
              <a:rPr lang="de-DE" sz="2000" dirty="0" smtClean="0"/>
              <a:t>die </a:t>
            </a:r>
            <a:r>
              <a:rPr lang="de-DE" sz="2000" dirty="0"/>
              <a:t>Verankerung von Gesundheitszielen insbesondere in der Personalpolitik, aber auch in allen anderen Unternehmensbereichen (Integration),</a:t>
            </a:r>
          </a:p>
          <a:p>
            <a:r>
              <a:rPr lang="de-DE" sz="2000" dirty="0"/>
              <a:t>ein integrierter Arbeits- und Gesundheitsschutz,</a:t>
            </a:r>
          </a:p>
          <a:p>
            <a:r>
              <a:rPr lang="de-DE" sz="2000" dirty="0"/>
              <a:t>ein hoher Grad an Einbeziehung der Beschäftigten in Fragen der Gesundheit,</a:t>
            </a:r>
          </a:p>
          <a:p>
            <a:r>
              <a:rPr lang="de-DE" sz="2000" dirty="0"/>
              <a:t>die systematische Durchführung aller Maßnahmen und Programme,</a:t>
            </a:r>
          </a:p>
          <a:p>
            <a:r>
              <a:rPr lang="de-DE" sz="2000" dirty="0"/>
              <a:t>die Verbindung von Risikoreduktion mit dem Ausbau von Schutzfaktoren und Gesundheitspotentialen</a:t>
            </a:r>
            <a:r>
              <a:rPr lang="de-DE" sz="2000" dirty="0" smtClean="0"/>
              <a:t>.</a:t>
            </a:r>
          </a:p>
          <a:p>
            <a:endParaRPr lang="de-DE" sz="2000" dirty="0"/>
          </a:p>
          <a:p>
            <a:endParaRPr lang="de-DE" dirty="0"/>
          </a:p>
        </p:txBody>
      </p:sp>
      <p:sp>
        <p:nvSpPr>
          <p:cNvPr id="4" name="Untertitel 2"/>
          <p:cNvSpPr txBox="1">
            <a:spLocks/>
          </p:cNvSpPr>
          <p:nvPr/>
        </p:nvSpPr>
        <p:spPr>
          <a:xfrm>
            <a:off x="467296" y="6309320"/>
            <a:ext cx="8497192" cy="2111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de-DE" sz="900" dirty="0">
                <a:solidFill>
                  <a:schemeClr val="bg1">
                    <a:lumMod val="65000"/>
                  </a:schemeClr>
                </a:solidFill>
              </a:rPr>
              <a:t>Quelle: Luxemburger </a:t>
            </a:r>
            <a:r>
              <a:rPr lang="de-DE" sz="900" dirty="0" smtClean="0">
                <a:solidFill>
                  <a:schemeClr val="bg1">
                    <a:lumMod val="65000"/>
                  </a:schemeClr>
                </a:solidFill>
              </a:rPr>
              <a:t>Deklaration </a:t>
            </a:r>
            <a:r>
              <a:rPr lang="de-DE" sz="900" dirty="0">
                <a:solidFill>
                  <a:schemeClr val="bg1">
                    <a:lumMod val="65000"/>
                  </a:schemeClr>
                </a:solidFill>
              </a:rPr>
              <a:t>2014</a:t>
            </a:r>
          </a:p>
          <a:p>
            <a:pPr fontAlgn="auto">
              <a:spcBef>
                <a:spcPts val="0"/>
              </a:spcBef>
              <a:spcAft>
                <a:spcPts val="0"/>
              </a:spcAft>
              <a:defRPr/>
            </a:pPr>
            <a:r>
              <a:rPr lang="de-DE" sz="900" dirty="0" smtClean="0">
                <a:solidFill>
                  <a:srgbClr val="918F90"/>
                </a:solidFill>
              </a:rPr>
              <a:t>)</a:t>
            </a:r>
            <a:endParaRPr lang="de-DE" sz="900" dirty="0">
              <a:solidFill>
                <a:srgbClr val="918F90"/>
              </a:solidFill>
            </a:endParaRPr>
          </a:p>
        </p:txBody>
      </p:sp>
    </p:spTree>
    <p:extLst>
      <p:ext uri="{BB962C8B-B14F-4D97-AF65-F5344CB8AC3E}">
        <p14:creationId xmlns:p14="http://schemas.microsoft.com/office/powerpoint/2010/main" val="4000376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2" name="Inhaltsplatzhalter 5"/>
          <p:cNvSpPr>
            <a:spLocks noGrp="1"/>
          </p:cNvSpPr>
          <p:nvPr>
            <p:ph idx="13"/>
          </p:nvPr>
        </p:nvSpPr>
        <p:spPr>
          <a:xfrm>
            <a:off x="4860032" y="1916832"/>
            <a:ext cx="4284984" cy="2952328"/>
          </a:xfrm>
        </p:spPr>
        <p:txBody>
          <a:bodyPr>
            <a:normAutofit/>
          </a:bodyPr>
          <a:lstStyle/>
          <a:p>
            <a:pPr>
              <a:buNone/>
            </a:pPr>
            <a:r>
              <a:rPr lang="de-DE" sz="2000" b="1" dirty="0" smtClean="0"/>
              <a:t>Wandel der Arbeit</a:t>
            </a:r>
          </a:p>
          <a:p>
            <a:pPr>
              <a:buNone/>
            </a:pPr>
            <a:endParaRPr lang="de-DE" sz="400" b="1" dirty="0" smtClean="0"/>
          </a:p>
          <a:p>
            <a:r>
              <a:rPr lang="de-DE" sz="1500" dirty="0" smtClean="0"/>
              <a:t>Globaler Wettbewerb und Digitalisierung, Rationalisierung und Restrukturierung verändern Arbeitsorganisation und -inhalt </a:t>
            </a:r>
          </a:p>
          <a:p>
            <a:r>
              <a:rPr lang="de-DE" sz="1500" dirty="0" smtClean="0"/>
              <a:t>Neue Modelle für Arbeitszeit- und Aufgabengestaltung  erfordern mehr Eigenverantwortlichkeit.</a:t>
            </a:r>
          </a:p>
          <a:p>
            <a:pPr>
              <a:buNone/>
            </a:pPr>
            <a:endParaRPr lang="de-DE" sz="600" dirty="0" smtClean="0">
              <a:sym typeface="Symbol"/>
            </a:endParaRPr>
          </a:p>
        </p:txBody>
      </p:sp>
      <p:sp>
        <p:nvSpPr>
          <p:cNvPr id="11" name="Titel 1"/>
          <p:cNvSpPr>
            <a:spLocks noGrp="1"/>
          </p:cNvSpPr>
          <p:nvPr>
            <p:ph type="ctrTitle"/>
          </p:nvPr>
        </p:nvSpPr>
        <p:spPr>
          <a:xfrm>
            <a:off x="323403" y="836712"/>
            <a:ext cx="8641085" cy="1008062"/>
          </a:xfrm>
        </p:spPr>
        <p:txBody>
          <a:bodyPr lIns="108000" rtlCol="0" anchor="t"/>
          <a:lstStyle/>
          <a:p>
            <a:pPr>
              <a:defRPr/>
            </a:pPr>
            <a:r>
              <a:rPr lang="de-DE" sz="3500" dirty="0"/>
              <a:t>Fit für morgen?</a:t>
            </a:r>
            <a:r>
              <a:rPr lang="de-DE" sz="3000" dirty="0" smtClean="0"/>
              <a:t/>
            </a:r>
            <a:br>
              <a:rPr lang="de-DE" sz="3000" dirty="0" smtClean="0"/>
            </a:br>
            <a:r>
              <a:rPr lang="de-DE" sz="2400" dirty="0" smtClean="0"/>
              <a:t>Vor welchen Herausforderungen Unternehmen stehen:</a:t>
            </a:r>
            <a:endParaRPr lang="de-DE" sz="2400" dirty="0"/>
          </a:p>
        </p:txBody>
      </p:sp>
      <p:sp>
        <p:nvSpPr>
          <p:cNvPr id="5" name="Inhaltsplatzhalter 5"/>
          <p:cNvSpPr>
            <a:spLocks noGrp="1"/>
          </p:cNvSpPr>
          <p:nvPr>
            <p:ph idx="13"/>
          </p:nvPr>
        </p:nvSpPr>
        <p:spPr>
          <a:xfrm>
            <a:off x="323528" y="1916832"/>
            <a:ext cx="4536504" cy="3024336"/>
          </a:xfrm>
        </p:spPr>
        <p:txBody>
          <a:bodyPr>
            <a:normAutofit/>
          </a:bodyPr>
          <a:lstStyle/>
          <a:p>
            <a:pPr>
              <a:buNone/>
            </a:pPr>
            <a:r>
              <a:rPr lang="de-DE" sz="2000" b="1" dirty="0" smtClean="0"/>
              <a:t>Demografischer Wandel</a:t>
            </a:r>
          </a:p>
          <a:p>
            <a:pPr>
              <a:buNone/>
            </a:pPr>
            <a:endParaRPr lang="de-DE" sz="800" b="1" dirty="0" smtClean="0"/>
          </a:p>
          <a:p>
            <a:r>
              <a:rPr lang="de-DE" sz="1500" dirty="0" smtClean="0"/>
              <a:t>Alterung und Rückgang der Erwerbsbevölkerung </a:t>
            </a:r>
          </a:p>
          <a:p>
            <a:r>
              <a:rPr lang="de-DE" sz="1500" dirty="0" smtClean="0"/>
              <a:t>sich verschärfender Wettbewerb um die besten Fachkräfte</a:t>
            </a:r>
          </a:p>
          <a:p>
            <a:r>
              <a:rPr lang="de-DE" sz="1500" dirty="0" smtClean="0"/>
              <a:t>Verlängerung der Lebensarbeitszeit als Folge der demografischen Entwicklung</a:t>
            </a:r>
          </a:p>
        </p:txBody>
      </p:sp>
      <p:sp>
        <p:nvSpPr>
          <p:cNvPr id="16" name="Inhaltsplatzhalter 7"/>
          <p:cNvSpPr>
            <a:spLocks noGrp="1"/>
          </p:cNvSpPr>
          <p:nvPr>
            <p:ph idx="13"/>
          </p:nvPr>
        </p:nvSpPr>
        <p:spPr>
          <a:xfrm>
            <a:off x="309472" y="3933056"/>
            <a:ext cx="4248472" cy="1152128"/>
          </a:xfrm>
          <a:solidFill>
            <a:schemeClr val="bg1">
              <a:lumMod val="95000"/>
            </a:schemeClr>
          </a:solidFill>
        </p:spPr>
        <p:txBody>
          <a:bodyPr tIns="180000" rtlCol="0">
            <a:noAutofit/>
          </a:bodyPr>
          <a:lstStyle/>
          <a:p>
            <a:pPr>
              <a:defRPr/>
            </a:pPr>
            <a:r>
              <a:rPr lang="de-DE" sz="1500" b="1" dirty="0"/>
              <a:t>Die demografische Entwicklung prognostiziert eine Explosion krankheitsbedingter </a:t>
            </a:r>
            <a:r>
              <a:rPr lang="de-DE" sz="1500" b="1" dirty="0" smtClean="0"/>
              <a:t>Kosten </a:t>
            </a:r>
            <a:r>
              <a:rPr lang="de-DE" sz="1500" b="1" dirty="0"/>
              <a:t>sowie Nachwuchs- und </a:t>
            </a:r>
            <a:r>
              <a:rPr lang="de-DE" sz="1500" b="1" dirty="0" smtClean="0"/>
              <a:t>Fachkräfteproblem</a:t>
            </a:r>
            <a:r>
              <a:rPr lang="de-DE" sz="1500" b="1" dirty="0"/>
              <a:t>e.</a:t>
            </a:r>
          </a:p>
        </p:txBody>
      </p:sp>
      <p:sp>
        <p:nvSpPr>
          <p:cNvPr id="17" name="Inhaltsplatzhalter 7"/>
          <p:cNvSpPr>
            <a:spLocks noGrp="1"/>
          </p:cNvSpPr>
          <p:nvPr>
            <p:ph idx="13"/>
          </p:nvPr>
        </p:nvSpPr>
        <p:spPr>
          <a:xfrm>
            <a:off x="4860032" y="3933056"/>
            <a:ext cx="4011876" cy="1152128"/>
          </a:xfrm>
          <a:solidFill>
            <a:schemeClr val="bg1">
              <a:lumMod val="95000"/>
            </a:schemeClr>
          </a:solidFill>
        </p:spPr>
        <p:txBody>
          <a:bodyPr tIns="180000" rtlCol="0">
            <a:noAutofit/>
          </a:bodyPr>
          <a:lstStyle/>
          <a:p>
            <a:pPr>
              <a:defRPr/>
            </a:pPr>
            <a:r>
              <a:rPr lang="de-DE" sz="1400" b="1" dirty="0" smtClean="0"/>
              <a:t>Arbeitsbezogene </a:t>
            </a:r>
            <a:r>
              <a:rPr lang="de-DE" sz="1400" b="1" dirty="0"/>
              <a:t>Belastungen verändern sich: Psychische und psychosomatische Erkrankungen nehmen zu, </a:t>
            </a:r>
            <a:r>
              <a:rPr lang="de-DE" sz="1400" b="1" dirty="0" smtClean="0"/>
              <a:t>arbeitsbedingte Erkrankungen </a:t>
            </a:r>
            <a:r>
              <a:rPr lang="de-DE" sz="1400" b="1" dirty="0"/>
              <a:t>verursachen hohe Kosten. </a:t>
            </a:r>
          </a:p>
        </p:txBody>
      </p:sp>
      <p:sp>
        <p:nvSpPr>
          <p:cNvPr id="18" name="Inhaltsplatzhalter 7"/>
          <p:cNvSpPr>
            <a:spLocks noGrp="1"/>
          </p:cNvSpPr>
          <p:nvPr>
            <p:ph idx="13"/>
          </p:nvPr>
        </p:nvSpPr>
        <p:spPr>
          <a:xfrm>
            <a:off x="323528" y="5229200"/>
            <a:ext cx="8568952" cy="792088"/>
          </a:xfrm>
          <a:solidFill>
            <a:schemeClr val="bg1">
              <a:lumMod val="95000"/>
            </a:schemeClr>
          </a:solidFill>
        </p:spPr>
        <p:txBody>
          <a:bodyPr tIns="180000" rtlCol="0">
            <a:noAutofit/>
          </a:bodyPr>
          <a:lstStyle/>
          <a:p>
            <a:pPr marL="0" indent="0">
              <a:buNone/>
              <a:defRPr/>
            </a:pPr>
            <a:r>
              <a:rPr lang="de-DE" sz="1500" b="1" dirty="0"/>
              <a:t>Der Schutz und die Förderung der Mitarbeitergesundheit und die Gestaltung guter und motivierender </a:t>
            </a:r>
            <a:r>
              <a:rPr lang="de-DE" sz="1500" b="1" dirty="0" smtClean="0"/>
              <a:t> Arbeitsbedingungen </a:t>
            </a:r>
            <a:r>
              <a:rPr lang="de-DE" sz="1500" b="1" dirty="0"/>
              <a:t>sind zentrale Themen der Zukunftsfähigkeit von Unternehmen. </a:t>
            </a:r>
          </a:p>
        </p:txBody>
      </p:sp>
      <p:sp>
        <p:nvSpPr>
          <p:cNvPr id="8" name="Untertitel 2"/>
          <p:cNvSpPr txBox="1">
            <a:spLocks/>
          </p:cNvSpPr>
          <p:nvPr/>
        </p:nvSpPr>
        <p:spPr>
          <a:xfrm>
            <a:off x="304478" y="6165304"/>
            <a:ext cx="8476620" cy="403757"/>
          </a:xfrm>
          <a:prstGeom prst="rect">
            <a:avLst/>
          </a:prstGeom>
        </p:spPr>
        <p:txBody>
          <a:bodyPr/>
          <a:lstStyle>
            <a:defPPr>
              <a:defRPr lang="de-DE"/>
            </a:defPPr>
            <a:lvl1pPr>
              <a:defRPr sz="900">
                <a:solidFill>
                  <a:srgbClr val="918F90"/>
                </a:solidFill>
              </a:defRPr>
            </a:lvl1pPr>
          </a:lstStyle>
          <a:p>
            <a:r>
              <a:rPr lang="de-DE" dirty="0" smtClean="0"/>
              <a:t>Quelle: </a:t>
            </a:r>
            <a:r>
              <a:rPr lang="de-DE" dirty="0"/>
              <a:t>Bundesanstalt für Arbeitsschutz und Arbeitsmedizin </a:t>
            </a:r>
            <a:r>
              <a:rPr lang="de-DE" dirty="0" smtClean="0"/>
              <a:t>(</a:t>
            </a:r>
            <a:r>
              <a:rPr lang="de-DE" dirty="0" err="1" smtClean="0"/>
              <a:t>BAuA</a:t>
            </a:r>
            <a:r>
              <a:rPr lang="de-DE" dirty="0" smtClean="0"/>
              <a:t>) 2012, S. 3; Bundesministerium für Arbeit und Soziales 2015, S. 26</a:t>
            </a:r>
            <a:endParaRPr lang="de-DE"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11188" y="1413198"/>
            <a:ext cx="7969250" cy="1160462"/>
          </a:xfrm>
          <a:prstGeom prst="rect">
            <a:avLst/>
          </a:prstGeom>
          <a:solidFill>
            <a:srgbClr val="FDD205">
              <a:alpha val="92000"/>
            </a:srgbClr>
          </a:solidFill>
        </p:spPr>
        <p:txBody>
          <a:bodyPr lIns="252000" anchor="ctr"/>
          <a:lstStyle>
            <a:lvl1pPr algn="l" defTabSz="914400" rtl="0" eaLnBrk="1" latinLnBrk="0" hangingPunct="1">
              <a:spcBef>
                <a:spcPct val="0"/>
              </a:spcBef>
              <a:buNone/>
              <a:defRPr sz="3600" kern="1200">
                <a:solidFill>
                  <a:schemeClr val="tx1"/>
                </a:solidFill>
                <a:latin typeface="+mj-lt"/>
                <a:ea typeface="+mj-ea"/>
                <a:cs typeface="+mj-cs"/>
              </a:defRPr>
            </a:lvl1pPr>
          </a:lstStyle>
          <a:p>
            <a:pPr fontAlgn="auto">
              <a:spcAft>
                <a:spcPts val="0"/>
              </a:spcAft>
              <a:defRPr/>
            </a:pPr>
            <a:endParaRPr lang="de-DE" sz="2800" b="1" dirty="0" smtClean="0">
              <a:solidFill>
                <a:schemeClr val="bg1"/>
              </a:solidFill>
            </a:endParaRPr>
          </a:p>
        </p:txBody>
      </p:sp>
      <p:sp>
        <p:nvSpPr>
          <p:cNvPr id="2" name="Inhaltsplatzhalter 1"/>
          <p:cNvSpPr>
            <a:spLocks noGrp="1"/>
          </p:cNvSpPr>
          <p:nvPr>
            <p:ph idx="1"/>
          </p:nvPr>
        </p:nvSpPr>
        <p:spPr>
          <a:xfrm>
            <a:off x="611560" y="2366882"/>
            <a:ext cx="7969440" cy="3294366"/>
          </a:xfrm>
          <a:solidFill>
            <a:schemeClr val="bg1">
              <a:lumMod val="50000"/>
            </a:schemeClr>
          </a:solidFill>
        </p:spPr>
        <p:txBody>
          <a:bodyPr tIns="216000">
            <a:noAutofit/>
          </a:bodyPr>
          <a:lstStyle/>
          <a:p>
            <a:pPr marL="0" indent="0">
              <a:buNone/>
            </a:pPr>
            <a:r>
              <a:rPr lang="de-DE" sz="1800" dirty="0" smtClean="0"/>
              <a:t>Bei </a:t>
            </a:r>
            <a:r>
              <a:rPr lang="de-DE" sz="1800" dirty="0"/>
              <a:t>den Bemühungen um mehr Gesundheit im Unternehmen stehen Sie nicht allein:</a:t>
            </a:r>
          </a:p>
          <a:p>
            <a:pPr marL="0" indent="0">
              <a:buNone/>
            </a:pPr>
            <a:r>
              <a:rPr lang="de-DE" sz="1800" dirty="0"/>
              <a:t>Die Betriebskrankenkassen sind kompetente Partner bei der Durchführung gesundheitsgerechter Maßnahmen und der Schaffung eines gesundheitsfreundlichen Arbeitsumfeldes. Sie beraten und begleiten Unternehmen </a:t>
            </a:r>
            <a:r>
              <a:rPr lang="de-DE" sz="1800" dirty="0" smtClean="0"/>
              <a:t>über </a:t>
            </a:r>
            <a:r>
              <a:rPr lang="de-DE" sz="1800" dirty="0"/>
              <a:t>den gesamten BGM-Prozess – von den erste Schritten bis hin zu </a:t>
            </a:r>
            <a:r>
              <a:rPr lang="de-DE" sz="1800" dirty="0" smtClean="0"/>
              <a:t>einem fest </a:t>
            </a:r>
            <a:r>
              <a:rPr lang="de-DE" sz="1800" dirty="0"/>
              <a:t>etablierten betrieblichen Gesundheitsmanagement. </a:t>
            </a:r>
            <a:r>
              <a:rPr lang="de-DE" sz="1800" dirty="0" smtClean="0"/>
              <a:t>Nutzen Sie das Know-how und die Erfahrung</a:t>
            </a:r>
            <a:r>
              <a:rPr lang="de-DE" sz="1800" dirty="0"/>
              <a:t>! </a:t>
            </a:r>
            <a:endParaRPr lang="de-DE" sz="1800" dirty="0" smtClean="0"/>
          </a:p>
          <a:p>
            <a:pPr marL="0" indent="0">
              <a:buNone/>
            </a:pPr>
            <a:endParaRPr lang="de-DE" sz="1800" dirty="0"/>
          </a:p>
          <a:p>
            <a:pPr marL="0" indent="0">
              <a:buNone/>
            </a:pPr>
            <a:r>
              <a:rPr lang="de-DE" sz="1800" dirty="0" smtClean="0"/>
              <a:t>(§ </a:t>
            </a:r>
            <a:r>
              <a:rPr lang="de-DE" sz="1800" dirty="0"/>
              <a:t>20 SGB V, Leitfaden </a:t>
            </a:r>
            <a:r>
              <a:rPr lang="de-DE" sz="1800" dirty="0" smtClean="0"/>
              <a:t>Prävention)</a:t>
            </a:r>
            <a:endParaRPr lang="de-DE" sz="1800" dirty="0"/>
          </a:p>
        </p:txBody>
      </p:sp>
      <p:sp>
        <p:nvSpPr>
          <p:cNvPr id="3" name="Inhaltsplatzhalter 2"/>
          <p:cNvSpPr>
            <a:spLocks noGrp="1"/>
          </p:cNvSpPr>
          <p:nvPr>
            <p:ph idx="11"/>
          </p:nvPr>
        </p:nvSpPr>
        <p:spPr>
          <a:xfrm>
            <a:off x="642789" y="1628799"/>
            <a:ext cx="7756163" cy="724839"/>
          </a:xfrm>
        </p:spPr>
        <p:txBody>
          <a:bodyPr/>
          <a:lstStyle/>
          <a:p>
            <a:r>
              <a:rPr lang="de-DE" dirty="0"/>
              <a:t>Hilfe auf dem Weg – Unterstützung nutzen </a:t>
            </a:r>
          </a:p>
        </p:txBody>
      </p:sp>
    </p:spTree>
    <p:extLst>
      <p:ext uri="{BB962C8B-B14F-4D97-AF65-F5344CB8AC3E}">
        <p14:creationId xmlns:p14="http://schemas.microsoft.com/office/powerpoint/2010/main" val="30809572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z="3500" dirty="0"/>
              <a:t>Das bieten sie (Auswahl): </a:t>
            </a:r>
          </a:p>
        </p:txBody>
      </p:sp>
      <p:sp>
        <p:nvSpPr>
          <p:cNvPr id="3" name="Inhaltsplatzhalter 2"/>
          <p:cNvSpPr>
            <a:spLocks noGrp="1"/>
          </p:cNvSpPr>
          <p:nvPr>
            <p:ph idx="13"/>
          </p:nvPr>
        </p:nvSpPr>
        <p:spPr/>
        <p:txBody>
          <a:bodyPr>
            <a:normAutofit/>
          </a:bodyPr>
          <a:lstStyle/>
          <a:p>
            <a:r>
              <a:rPr lang="de-DE" sz="1800" dirty="0"/>
              <a:t>Vermittlung von Inhalten rund um das Thema „Gesundheit im Betrieb“ und deren praktische Umsetzung</a:t>
            </a:r>
          </a:p>
          <a:p>
            <a:r>
              <a:rPr lang="de-DE" sz="1800" dirty="0"/>
              <a:t>beratende Unterstützung im Rahmen des Arbeitskreises Gesundheit</a:t>
            </a:r>
          </a:p>
          <a:p>
            <a:r>
              <a:rPr lang="de-DE" sz="1800" dirty="0"/>
              <a:t>Analysen in Form betrieblicher Gesundheitsberichte oder Mitarbeiterbefragungen</a:t>
            </a:r>
          </a:p>
          <a:p>
            <a:r>
              <a:rPr lang="de-DE" sz="1800" dirty="0"/>
              <a:t>Schulungen und Seminare zu verschiedenen Themen wie </a:t>
            </a:r>
            <a:r>
              <a:rPr lang="de-DE" sz="1800" dirty="0" smtClean="0"/>
              <a:t>gesunde </a:t>
            </a:r>
            <a:r>
              <a:rPr lang="de-DE" sz="1800" dirty="0"/>
              <a:t>Führung, Stressbewältigung, Rückenschulungen</a:t>
            </a:r>
          </a:p>
          <a:p>
            <a:r>
              <a:rPr lang="de-DE" sz="1800" dirty="0"/>
              <a:t>Moderation von Gesundheitszirkel </a:t>
            </a:r>
          </a:p>
          <a:p>
            <a:r>
              <a:rPr lang="de-DE" sz="1800" dirty="0"/>
              <a:t>Beratung in Gesundheitsfragen, wie z. B. Ernährungs- und Kantinenberatung</a:t>
            </a:r>
          </a:p>
          <a:p>
            <a:r>
              <a:rPr lang="de-DE" sz="1800" dirty="0" err="1"/>
              <a:t>Multiplikatorenschulung</a:t>
            </a:r>
            <a:endParaRPr lang="de-DE" sz="1800" dirty="0"/>
          </a:p>
          <a:p>
            <a:r>
              <a:rPr lang="de-DE" sz="1800" dirty="0"/>
              <a:t>Durchführung von </a:t>
            </a:r>
            <a:r>
              <a:rPr lang="de-DE" sz="1800" dirty="0" smtClean="0"/>
              <a:t>Informationsveranstaltungen</a:t>
            </a:r>
            <a:endParaRPr lang="de-DE" sz="1800" dirty="0"/>
          </a:p>
        </p:txBody>
      </p:sp>
    </p:spTree>
    <p:extLst>
      <p:ext uri="{BB962C8B-B14F-4D97-AF65-F5344CB8AC3E}">
        <p14:creationId xmlns:p14="http://schemas.microsoft.com/office/powerpoint/2010/main" val="5244987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ctrTitle"/>
          </p:nvPr>
        </p:nvSpPr>
        <p:spPr>
          <a:xfrm>
            <a:off x="323528" y="836613"/>
            <a:ext cx="8208911" cy="720179"/>
          </a:xfrm>
        </p:spPr>
        <p:txBody>
          <a:bodyPr lIns="108000" rtlCol="0" anchor="t"/>
          <a:lstStyle/>
          <a:p>
            <a:r>
              <a:rPr lang="de-DE" sz="2800" dirty="0" smtClean="0"/>
              <a:t>Quellen </a:t>
            </a:r>
          </a:p>
        </p:txBody>
      </p:sp>
      <p:sp>
        <p:nvSpPr>
          <p:cNvPr id="3" name="Rechteck 2"/>
          <p:cNvSpPr/>
          <p:nvPr/>
        </p:nvSpPr>
        <p:spPr>
          <a:xfrm>
            <a:off x="323528" y="1484784"/>
            <a:ext cx="8136904" cy="400110"/>
          </a:xfrm>
          <a:prstGeom prst="rect">
            <a:avLst/>
          </a:prstGeom>
        </p:spPr>
        <p:txBody>
          <a:bodyPr wrap="square">
            <a:spAutoFit/>
          </a:bodyPr>
          <a:lstStyle/>
          <a:p>
            <a:pPr>
              <a:spcBef>
                <a:spcPct val="20000"/>
              </a:spcBef>
              <a:buClr>
                <a:srgbClr val="FDD205"/>
              </a:buClr>
            </a:pPr>
            <a:endParaRPr lang="de-DE" sz="2000" dirty="0" smtClean="0">
              <a:solidFill>
                <a:schemeClr val="bg1">
                  <a:lumMod val="50000"/>
                </a:schemeClr>
              </a:solidFill>
            </a:endParaRPr>
          </a:p>
        </p:txBody>
      </p:sp>
      <p:sp>
        <p:nvSpPr>
          <p:cNvPr id="29" name="Inhaltsplatzhalter 5"/>
          <p:cNvSpPr>
            <a:spLocks noGrp="1"/>
          </p:cNvSpPr>
          <p:nvPr>
            <p:ph idx="13"/>
          </p:nvPr>
        </p:nvSpPr>
        <p:spPr>
          <a:xfrm>
            <a:off x="395536" y="1484784"/>
            <a:ext cx="8640960" cy="4896544"/>
          </a:xfrm>
        </p:spPr>
        <p:txBody>
          <a:bodyPr>
            <a:noAutofit/>
          </a:bodyPr>
          <a:lstStyle/>
          <a:p>
            <a:r>
              <a:rPr lang="de-DE" sz="1050" dirty="0"/>
              <a:t>Brandenburg, U.; Nieder, P.; Susen, B. (2000): Gesundheitsmanagement in Unternehmen. Grundlagen, Konzepte und Evaluation. Weinheim &amp; München: </a:t>
            </a:r>
            <a:r>
              <a:rPr lang="de-DE" sz="1050" dirty="0" err="1"/>
              <a:t>Juventa</a:t>
            </a:r>
            <a:r>
              <a:rPr lang="de-DE" sz="1050" dirty="0"/>
              <a:t> </a:t>
            </a:r>
            <a:endParaRPr lang="de-DE" sz="1050" dirty="0" smtClean="0"/>
          </a:p>
          <a:p>
            <a:r>
              <a:rPr lang="de-DE" sz="1050" dirty="0"/>
              <a:t>Bundesanstalt für Arbeitsschutz und Arbeitsmedizin (</a:t>
            </a:r>
            <a:r>
              <a:rPr lang="de-DE" sz="1050" dirty="0" err="1"/>
              <a:t>BAuA</a:t>
            </a:r>
            <a:r>
              <a:rPr lang="de-DE" sz="1050" dirty="0"/>
              <a:t>) (2012): Demografischer Wandel in der Arbeitswelt. Dortmund http://www.baua.de/de/Publikationen/Fachbeitraege/artikel30.html?nn=667378 </a:t>
            </a:r>
            <a:r>
              <a:rPr lang="de-DE" sz="1050" dirty="0" smtClean="0"/>
              <a:t> </a:t>
            </a:r>
          </a:p>
          <a:p>
            <a:r>
              <a:rPr lang="de-DE" sz="1050" dirty="0" smtClean="0"/>
              <a:t>Bundesanstalt </a:t>
            </a:r>
            <a:r>
              <a:rPr lang="de-DE" sz="1050" dirty="0"/>
              <a:t>für Arbeitsschutz und Arbeitsmedizin (</a:t>
            </a:r>
            <a:r>
              <a:rPr lang="de-DE" sz="1050" dirty="0" err="1"/>
              <a:t>BAuA</a:t>
            </a:r>
            <a:r>
              <a:rPr lang="de-DE" sz="1050" dirty="0"/>
              <a:t>) (2014): Gesunde Mitarbeiter – gesundes Unternehmen. Eine Handlungshilfe für das Betriebliche Gesundheitsmanagement. Berlin</a:t>
            </a:r>
            <a:br>
              <a:rPr lang="de-DE" sz="1050" dirty="0"/>
            </a:br>
            <a:r>
              <a:rPr lang="de-DE" sz="1050" dirty="0"/>
              <a:t>http://psyga.info/ueber-psyga/materialien/handlungshilfe-bgm</a:t>
            </a:r>
          </a:p>
          <a:p>
            <a:r>
              <a:rPr lang="de-DE" sz="1050" dirty="0" smtClean="0"/>
              <a:t>Bundesministerium </a:t>
            </a:r>
            <a:r>
              <a:rPr lang="de-DE" sz="1050" dirty="0"/>
              <a:t>für Arbeit und Soziales (</a:t>
            </a:r>
            <a:r>
              <a:rPr lang="de-DE" sz="1050" dirty="0" smtClean="0"/>
              <a:t>BMAS</a:t>
            </a:r>
            <a:r>
              <a:rPr lang="de-DE" sz="1050" dirty="0"/>
              <a:t>) (2015): Grünbuch – Arbeit weiter denken. Arbeiten 4.0. Berlin</a:t>
            </a:r>
            <a:br>
              <a:rPr lang="de-DE" sz="1050" dirty="0"/>
            </a:br>
            <a:r>
              <a:rPr lang="de-DE" sz="1050" dirty="0"/>
              <a:t>http://www.bmas.de/SharedDocs/Downloads/DE/PDF-Publikationen-DinA4/gruenbuch-arbeiten-vier-null.pdf?__blob=publicationFile </a:t>
            </a:r>
            <a:endParaRPr lang="de-DE" sz="1050" dirty="0" smtClean="0"/>
          </a:p>
          <a:p>
            <a:r>
              <a:rPr lang="de-DE" sz="1050" dirty="0" smtClean="0"/>
              <a:t>Europäisches </a:t>
            </a:r>
            <a:r>
              <a:rPr lang="de-DE" sz="1050" dirty="0"/>
              <a:t>Netzwerk für Betriebliche </a:t>
            </a:r>
            <a:r>
              <a:rPr lang="de-DE" sz="1050" dirty="0" smtClean="0"/>
              <a:t>Gesundheitsförderung (2014): </a:t>
            </a:r>
            <a:r>
              <a:rPr lang="de-DE" sz="1050" dirty="0"/>
              <a:t>Luxemburger </a:t>
            </a:r>
            <a:r>
              <a:rPr lang="de-DE" sz="1050" dirty="0" smtClean="0"/>
              <a:t>Deklaration. Berlin</a:t>
            </a:r>
            <a:r>
              <a:rPr lang="de-DE" sz="1050" dirty="0"/>
              <a:t/>
            </a:r>
            <a:br>
              <a:rPr lang="de-DE" sz="1050" dirty="0"/>
            </a:br>
            <a:r>
              <a:rPr lang="de-DE" sz="1050" dirty="0"/>
              <a:t>http://www.bkk-dachverband.de/gesundheit/luxemburger-deklaration</a:t>
            </a:r>
            <a:r>
              <a:rPr lang="de-DE" sz="1050" dirty="0" smtClean="0"/>
              <a:t>/</a:t>
            </a:r>
          </a:p>
          <a:p>
            <a:r>
              <a:rPr lang="de-DE" sz="1050" dirty="0" smtClean="0"/>
              <a:t>Gemeinsame </a:t>
            </a:r>
            <a:r>
              <a:rPr lang="de-DE" sz="1050" dirty="0"/>
              <a:t>Deutsche Arbeitsschutzstrategie (GDA</a:t>
            </a:r>
            <a:r>
              <a:rPr lang="de-DE" sz="1050" dirty="0" smtClean="0"/>
              <a:t>): www.gda-portal.de</a:t>
            </a:r>
            <a:endParaRPr lang="de-DE" sz="1050" dirty="0"/>
          </a:p>
          <a:p>
            <a:r>
              <a:rPr lang="de-DE" sz="1050" dirty="0" smtClean="0"/>
              <a:t>GKV-Spitzenverband </a:t>
            </a:r>
            <a:r>
              <a:rPr lang="de-DE" sz="1050" dirty="0"/>
              <a:t>(2014): Leitfaden Prävention. Berlin</a:t>
            </a:r>
            <a:br>
              <a:rPr lang="de-DE" sz="1050" dirty="0"/>
            </a:br>
            <a:r>
              <a:rPr lang="de-DE" sz="1050" dirty="0"/>
              <a:t>https://</a:t>
            </a:r>
            <a:r>
              <a:rPr lang="de-DE" sz="1050" dirty="0" smtClean="0"/>
              <a:t>www.gkv-spitzenverband.de/media/dokumente/presse/publikationen/Leitfaden_Praevention-2014_barrierefrei.pdf</a:t>
            </a:r>
          </a:p>
          <a:p>
            <a:r>
              <a:rPr lang="de-DE" altLang="de-DE" sz="1050" dirty="0" smtClean="0"/>
              <a:t>Initiative Gesundheit und Arbeit (</a:t>
            </a:r>
            <a:r>
              <a:rPr lang="de-DE" altLang="de-DE" sz="1050" dirty="0" err="1" smtClean="0"/>
              <a:t>iga</a:t>
            </a:r>
            <a:r>
              <a:rPr lang="de-DE" altLang="de-DE" sz="1050" dirty="0" smtClean="0"/>
              <a:t>) </a:t>
            </a:r>
            <a:r>
              <a:rPr lang="de-DE" altLang="de-DE" sz="1050" dirty="0"/>
              <a:t>(2015): Wirksamkeit und Nutzen betrieblicher Prävention. </a:t>
            </a:r>
            <a:r>
              <a:rPr lang="de-DE" altLang="de-DE" sz="1050" dirty="0" err="1" smtClean="0"/>
              <a:t>iga</a:t>
            </a:r>
            <a:r>
              <a:rPr lang="de-DE" altLang="de-DE" sz="1050" dirty="0" smtClean="0"/>
              <a:t>-Report 28. Berlin</a:t>
            </a:r>
            <a:r>
              <a:rPr lang="de-DE" altLang="de-DE" sz="1050" dirty="0"/>
              <a:t/>
            </a:r>
            <a:br>
              <a:rPr lang="de-DE" altLang="de-DE" sz="1050" dirty="0"/>
            </a:br>
            <a:r>
              <a:rPr lang="de-DE" sz="1050" dirty="0"/>
              <a:t>http://</a:t>
            </a:r>
            <a:r>
              <a:rPr lang="de-DE" sz="1050" dirty="0" smtClean="0"/>
              <a:t>www.iga-info.de/fileadmin/redakteur/Veroeffentlichungen/iga_Reporte/Dokumente/iga-Report_28_Wirksamkeit_Nutzen_betrieblicher_Praevention.pdf</a:t>
            </a:r>
          </a:p>
          <a:p>
            <a:r>
              <a:rPr lang="de-DE" sz="1050" dirty="0"/>
              <a:t>Initiative Neue Qualität der Arbeit (INQA</a:t>
            </a:r>
            <a:r>
              <a:rPr lang="de-DE" sz="1050" dirty="0" smtClean="0"/>
              <a:t>): </a:t>
            </a:r>
            <a:r>
              <a:rPr lang="de-DE" sz="1050" dirty="0"/>
              <a:t>www.inqa.de </a:t>
            </a:r>
            <a:endParaRPr lang="de-DE" sz="1050" dirty="0" smtClean="0"/>
          </a:p>
          <a:p>
            <a:r>
              <a:rPr lang="de-DE" sz="1050" dirty="0" smtClean="0"/>
              <a:t>Psychische </a:t>
            </a:r>
            <a:r>
              <a:rPr lang="de-DE" sz="1050" dirty="0"/>
              <a:t>Gesundheit in der Arbeitswelt (psyGA</a:t>
            </a:r>
            <a:r>
              <a:rPr lang="de-DE" sz="1050" dirty="0" smtClean="0"/>
              <a:t>): www.psyga.info</a:t>
            </a:r>
            <a:endParaRPr lang="de-DE" sz="1050" dirty="0"/>
          </a:p>
          <a:p>
            <a:r>
              <a:rPr lang="de-DE" sz="1050" dirty="0" err="1" smtClean="0"/>
              <a:t>Ulich</a:t>
            </a:r>
            <a:r>
              <a:rPr lang="de-DE" sz="1050" dirty="0"/>
              <a:t>, E</a:t>
            </a:r>
            <a:r>
              <a:rPr lang="de-DE" sz="1050" dirty="0" smtClean="0"/>
              <a:t>.;  </a:t>
            </a:r>
            <a:r>
              <a:rPr lang="de-DE" sz="1050" dirty="0" err="1"/>
              <a:t>Wülser</a:t>
            </a:r>
            <a:r>
              <a:rPr lang="de-DE" sz="1050" dirty="0"/>
              <a:t>, M. (2010): Gesundheitsmanagement in Unternehmen. Arbeitspsychologische Perspektiven. 4. Aufl. Wiesbaden: </a:t>
            </a:r>
            <a:r>
              <a:rPr lang="de-DE" sz="1050" dirty="0" smtClean="0"/>
              <a:t>Gabler</a:t>
            </a:r>
            <a:endParaRPr lang="de-DE" sz="1000" dirty="0"/>
          </a:p>
          <a:p>
            <a:endParaRPr lang="de-DE" sz="1000" dirty="0"/>
          </a:p>
          <a:p>
            <a:endParaRPr lang="de-DE" sz="1000" dirty="0"/>
          </a:p>
        </p:txBody>
      </p:sp>
    </p:spTree>
    <p:extLst>
      <p:ext uri="{BB962C8B-B14F-4D97-AF65-F5344CB8AC3E}">
        <p14:creationId xmlns:p14="http://schemas.microsoft.com/office/powerpoint/2010/main" val="23948261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e-DE" sz="3500" dirty="0"/>
              <a:t>Gesundheit managen – es lohnt sich</a:t>
            </a:r>
            <a:r>
              <a:rPr lang="de-DE" sz="3500" dirty="0" smtClean="0"/>
              <a:t>!</a:t>
            </a:r>
            <a:r>
              <a:rPr lang="de-DE" sz="3600" dirty="0" smtClean="0"/>
              <a:t/>
            </a:r>
            <a:br>
              <a:rPr lang="de-DE" sz="3600" dirty="0" smtClean="0"/>
            </a:br>
            <a:r>
              <a:rPr lang="de-DE" sz="2400" dirty="0" smtClean="0"/>
              <a:t>Gute </a:t>
            </a:r>
            <a:r>
              <a:rPr lang="de-DE" sz="2400" dirty="0"/>
              <a:t>Gründe für ein BGM:</a:t>
            </a:r>
          </a:p>
        </p:txBody>
      </p:sp>
      <p:sp>
        <p:nvSpPr>
          <p:cNvPr id="5" name="Inhaltsplatzhalter 4"/>
          <p:cNvSpPr>
            <a:spLocks noGrp="1"/>
          </p:cNvSpPr>
          <p:nvPr>
            <p:ph idx="13"/>
          </p:nvPr>
        </p:nvSpPr>
        <p:spPr>
          <a:xfrm>
            <a:off x="179512" y="2060848"/>
            <a:ext cx="8784976" cy="4464496"/>
          </a:xfrm>
        </p:spPr>
        <p:txBody>
          <a:bodyPr>
            <a:normAutofit/>
          </a:bodyPr>
          <a:lstStyle/>
          <a:p>
            <a:r>
              <a:rPr lang="de-DE" sz="2000" dirty="0"/>
              <a:t>Mithilfe von BGM können die Fehlzeitenraten von Beschäftigten um durchschnittlich 26 % reduziert werden. </a:t>
            </a:r>
          </a:p>
          <a:p>
            <a:r>
              <a:rPr lang="de-DE" sz="2000" dirty="0"/>
              <a:t>Jeder in BGM investierte Euro spart zwischen </a:t>
            </a:r>
            <a:r>
              <a:rPr lang="de-DE" sz="2000" dirty="0" smtClean="0"/>
              <a:t>1 und 10 Euro </a:t>
            </a:r>
            <a:r>
              <a:rPr lang="de-DE" sz="2000" dirty="0"/>
              <a:t>und hat somit einen positiven Return on </a:t>
            </a:r>
            <a:r>
              <a:rPr lang="de-DE" sz="2000" dirty="0" smtClean="0"/>
              <a:t>Investment.</a:t>
            </a:r>
          </a:p>
          <a:p>
            <a:r>
              <a:rPr lang="de-DE" sz="2000" dirty="0" smtClean="0"/>
              <a:t>Studien belegen darüber hinaus messbare Verbesserungen der körperlichen </a:t>
            </a:r>
            <a:r>
              <a:rPr lang="de-DE" sz="2000" dirty="0"/>
              <a:t>bzw. psychischen </a:t>
            </a:r>
            <a:r>
              <a:rPr lang="de-DE" sz="2000" dirty="0" smtClean="0"/>
              <a:t>Verfassung. </a:t>
            </a:r>
            <a:endParaRPr lang="de-DE" sz="2000" dirty="0"/>
          </a:p>
          <a:p>
            <a:r>
              <a:rPr lang="de-DE" sz="2000" dirty="0"/>
              <a:t>Der Erfolg eines Unternehmens liegt maßgeblich in einer mitarbeiterorientierten Unternehmenskultur, in der auch gesundheitsbezogene Maßnahmen am erfolgreichsten sind. </a:t>
            </a:r>
            <a:endParaRPr lang="de-DE" dirty="0"/>
          </a:p>
          <a:p>
            <a:r>
              <a:rPr lang="de-DE" sz="2000" dirty="0"/>
              <a:t>Verbesserung der Gesundheit und des Wohlbefindens der Mitarbeitenden </a:t>
            </a:r>
            <a:r>
              <a:rPr lang="de-DE" sz="2000" dirty="0" smtClean="0"/>
              <a:t>steigert die Arbeits- </a:t>
            </a:r>
            <a:r>
              <a:rPr lang="de-DE" sz="2000" dirty="0"/>
              <a:t>und </a:t>
            </a:r>
            <a:r>
              <a:rPr lang="de-DE" sz="2000" dirty="0" smtClean="0"/>
              <a:t>Leistungsfähigkeit, die Mitarbeitermotivation und die Mitarbeiterbindung und -loyalität</a:t>
            </a:r>
            <a:endParaRPr lang="de-DE" dirty="0" smtClean="0"/>
          </a:p>
          <a:p>
            <a:endParaRPr lang="de-DE" dirty="0"/>
          </a:p>
        </p:txBody>
      </p:sp>
      <p:sp>
        <p:nvSpPr>
          <p:cNvPr id="6" name="Untertitel 2"/>
          <p:cNvSpPr txBox="1">
            <a:spLocks/>
          </p:cNvSpPr>
          <p:nvPr/>
        </p:nvSpPr>
        <p:spPr>
          <a:xfrm>
            <a:off x="467544" y="6345324"/>
            <a:ext cx="8476620" cy="360040"/>
          </a:xfrm>
          <a:prstGeom prst="rect">
            <a:avLst/>
          </a:prstGeom>
        </p:spPr>
        <p:txBody>
          <a:bodyPr/>
          <a:lstStyle>
            <a:defPPr>
              <a:defRPr lang="de-DE"/>
            </a:defPPr>
            <a:lvl1pPr>
              <a:defRPr sz="900">
                <a:solidFill>
                  <a:srgbClr val="918F90"/>
                </a:solidFill>
              </a:defRPr>
            </a:lvl1pPr>
          </a:lstStyle>
          <a:p>
            <a:r>
              <a:rPr lang="de-DE" dirty="0" smtClean="0"/>
              <a:t>Quelle: Initiative für Gesundheit und Arbeit (</a:t>
            </a:r>
            <a:r>
              <a:rPr lang="de-DE" dirty="0" err="1" smtClean="0"/>
              <a:t>iga</a:t>
            </a:r>
            <a:r>
              <a:rPr lang="de-DE" dirty="0" smtClean="0"/>
              <a:t>) 2015, S. 64</a:t>
            </a:r>
          </a:p>
          <a:p>
            <a:endParaRPr lang="de-DE" dirty="0" smtClean="0"/>
          </a:p>
          <a:p>
            <a:endParaRPr lang="de-DE" dirty="0" smtClean="0"/>
          </a:p>
          <a:p>
            <a:endParaRPr lang="de-DE" dirty="0" smtClean="0"/>
          </a:p>
          <a:p>
            <a:endParaRPr lang="de-DE" dirty="0"/>
          </a:p>
        </p:txBody>
      </p:sp>
    </p:spTree>
    <p:extLst>
      <p:ext uri="{BB962C8B-B14F-4D97-AF65-F5344CB8AC3E}">
        <p14:creationId xmlns:p14="http://schemas.microsoft.com/office/powerpoint/2010/main" val="3416798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7" name="Rechteck 6"/>
          <p:cNvSpPr/>
          <p:nvPr/>
        </p:nvSpPr>
        <p:spPr>
          <a:xfrm>
            <a:off x="0" y="1118964"/>
            <a:ext cx="9144000" cy="5472112"/>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pic>
        <p:nvPicPr>
          <p:cNvPr id="8" name="Grafik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876" y="4535884"/>
            <a:ext cx="28495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txBox="1">
            <a:spLocks/>
          </p:cNvSpPr>
          <p:nvPr/>
        </p:nvSpPr>
        <p:spPr>
          <a:xfrm>
            <a:off x="0" y="2780928"/>
            <a:ext cx="3491880" cy="1467544"/>
          </a:xfrm>
          <a:prstGeom prst="rect">
            <a:avLst/>
          </a:prstGeom>
          <a:solidFill>
            <a:schemeClr val="bg1"/>
          </a:solidFill>
        </p:spPr>
        <p:txBody>
          <a:bodyPr vert="horz" lIns="360000" tIns="45720" rIns="91440" bIns="45720" rtlCol="0" anchor="ctr">
            <a:normAutofit/>
          </a:bodyPr>
          <a:lstStyle>
            <a:lvl1pPr algn="l" defTabSz="914400" rtl="0" eaLnBrk="1" latinLnBrk="0" hangingPunct="1">
              <a:spcBef>
                <a:spcPct val="0"/>
              </a:spcBef>
              <a:buNone/>
              <a:defRPr sz="3200" kern="1200">
                <a:solidFill>
                  <a:srgbClr val="918F90"/>
                </a:solidFill>
                <a:latin typeface="+mj-lt"/>
                <a:ea typeface="+mj-ea"/>
                <a:cs typeface="+mj-cs"/>
              </a:defRPr>
            </a:lvl1pPr>
          </a:lstStyle>
          <a:p>
            <a:r>
              <a:rPr lang="de-DE" dirty="0"/>
              <a:t>Was ist BGM?</a:t>
            </a:r>
          </a:p>
        </p:txBody>
      </p:sp>
    </p:spTree>
    <p:extLst>
      <p:ext uri="{BB962C8B-B14F-4D97-AF65-F5344CB8AC3E}">
        <p14:creationId xmlns:p14="http://schemas.microsoft.com/office/powerpoint/2010/main" val="3649619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e-DE" sz="3500" dirty="0"/>
              <a:t>Betriebliches Gesundheitsmanagement ist…</a:t>
            </a:r>
          </a:p>
        </p:txBody>
      </p:sp>
      <p:sp>
        <p:nvSpPr>
          <p:cNvPr id="8" name="Inhaltsplatzhalter 7"/>
          <p:cNvSpPr>
            <a:spLocks noGrp="1"/>
          </p:cNvSpPr>
          <p:nvPr>
            <p:ph idx="13"/>
          </p:nvPr>
        </p:nvSpPr>
        <p:spPr>
          <a:xfrm>
            <a:off x="179512" y="2348880"/>
            <a:ext cx="8784976" cy="4464496"/>
          </a:xfrm>
        </p:spPr>
        <p:txBody>
          <a:bodyPr>
            <a:normAutofit/>
          </a:bodyPr>
          <a:lstStyle/>
          <a:p>
            <a:r>
              <a:rPr lang="de-DE" sz="2000" dirty="0"/>
              <a:t>…die Entwicklung integrierter, betrieblicher Strukturen und Prozesse, die die gesundheitsförderliche Gestaltung von Arbeit und Organisation und vom Verhalten am Arbeitsplatz zum Ziel haben und den Beschäftigten wie dem Unternehmen gleichermaßen </a:t>
            </a:r>
            <a:r>
              <a:rPr lang="de-DE" sz="2000" dirty="0" smtClean="0"/>
              <a:t>zugutekommen.</a:t>
            </a:r>
            <a:endParaRPr lang="de-DE" sz="2000" strike="sngStrike" dirty="0">
              <a:solidFill>
                <a:srgbClr val="FF0000"/>
              </a:solidFill>
            </a:endParaRPr>
          </a:p>
          <a:p>
            <a:endParaRPr lang="de-DE" sz="2000" dirty="0" smtClean="0"/>
          </a:p>
          <a:p>
            <a:r>
              <a:rPr lang="de-DE" sz="2000" dirty="0" smtClean="0"/>
              <a:t>In </a:t>
            </a:r>
            <a:r>
              <a:rPr lang="de-DE" sz="2000" dirty="0"/>
              <a:t>diesem Sinne bildet BGM den Rahmen für die freiwillige Betriebliche Gesundheitsförderung (BGF), die gesetzlichen Arbeitsschutzvorschriften und das Betriebliche Eingliederungsmanagement (BEM). BGF ist ein wesentlicher Bestandteil des BGM.</a:t>
            </a:r>
          </a:p>
        </p:txBody>
      </p:sp>
      <p:sp>
        <p:nvSpPr>
          <p:cNvPr id="10" name="Untertitel 2"/>
          <p:cNvSpPr txBox="1">
            <a:spLocks/>
          </p:cNvSpPr>
          <p:nvPr/>
        </p:nvSpPr>
        <p:spPr>
          <a:xfrm>
            <a:off x="467296" y="6313488"/>
            <a:ext cx="8569200" cy="2111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de-DE" sz="900" dirty="0">
                <a:solidFill>
                  <a:schemeClr val="bg1">
                    <a:lumMod val="50000"/>
                  </a:schemeClr>
                </a:solidFill>
              </a:rPr>
              <a:t>Quelle:  </a:t>
            </a:r>
            <a:r>
              <a:rPr lang="de-DE" sz="900" dirty="0" err="1" smtClean="0">
                <a:solidFill>
                  <a:schemeClr val="bg1">
                    <a:lumMod val="50000"/>
                  </a:schemeClr>
                </a:solidFill>
              </a:rPr>
              <a:t>BAuA</a:t>
            </a:r>
            <a:r>
              <a:rPr lang="de-DE" sz="900" dirty="0" smtClean="0">
                <a:solidFill>
                  <a:schemeClr val="bg1">
                    <a:lumMod val="50000"/>
                  </a:schemeClr>
                </a:solidFill>
              </a:rPr>
              <a:t> 2014, S. 10</a:t>
            </a:r>
            <a:endParaRPr lang="de-DE" sz="900" dirty="0">
              <a:solidFill>
                <a:schemeClr val="bg1">
                  <a:lumMod val="50000"/>
                </a:schemeClr>
              </a:solidFill>
            </a:endParaRPr>
          </a:p>
        </p:txBody>
      </p:sp>
    </p:spTree>
    <p:extLst>
      <p:ext uri="{BB962C8B-B14F-4D97-AF65-F5344CB8AC3E}">
        <p14:creationId xmlns:p14="http://schemas.microsoft.com/office/powerpoint/2010/main" val="2676434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ctrTitle"/>
          </p:nvPr>
        </p:nvSpPr>
        <p:spPr/>
        <p:txBody>
          <a:bodyPr lIns="108000" rtlCol="0" anchor="t"/>
          <a:lstStyle/>
          <a:p>
            <a:pPr>
              <a:defRPr/>
            </a:pPr>
            <a:r>
              <a:rPr lang="de-DE" sz="3500" dirty="0"/>
              <a:t>Betriebliches Gesundheitsmanagement umfasst</a:t>
            </a:r>
            <a:r>
              <a:rPr lang="de-DE" sz="3500" dirty="0" smtClean="0"/>
              <a:t>…</a:t>
            </a:r>
            <a:endParaRPr lang="de-DE" sz="3500" dirty="0"/>
          </a:p>
        </p:txBody>
      </p:sp>
      <p:sp>
        <p:nvSpPr>
          <p:cNvPr id="6" name="Untertitel 2"/>
          <p:cNvSpPr txBox="1">
            <a:spLocks/>
          </p:cNvSpPr>
          <p:nvPr/>
        </p:nvSpPr>
        <p:spPr>
          <a:xfrm>
            <a:off x="251272" y="6309320"/>
            <a:ext cx="7777112" cy="2111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de-DE" sz="900" dirty="0">
                <a:solidFill>
                  <a:schemeClr val="bg1">
                    <a:lumMod val="65000"/>
                  </a:schemeClr>
                </a:solidFill>
              </a:rPr>
              <a:t>Quelle: </a:t>
            </a:r>
            <a:r>
              <a:rPr lang="de-DE" sz="900" dirty="0" smtClean="0">
                <a:solidFill>
                  <a:schemeClr val="bg1">
                    <a:lumMod val="65000"/>
                  </a:schemeClr>
                </a:solidFill>
              </a:rPr>
              <a:t>GKV-Spitzenverband 2014, S. 79</a:t>
            </a:r>
            <a:endParaRPr lang="de-DE" sz="900" dirty="0">
              <a:solidFill>
                <a:schemeClr val="bg1">
                  <a:lumMod val="65000"/>
                </a:schemeClr>
              </a:solidFill>
            </a:endParaRPr>
          </a:p>
          <a:p>
            <a:pPr>
              <a:buNone/>
            </a:pPr>
            <a:endParaRPr lang="de-DE" sz="900" dirty="0">
              <a:solidFill>
                <a:srgbClr val="C00000"/>
              </a:solidFill>
            </a:endParaRPr>
          </a:p>
        </p:txBody>
      </p:sp>
      <p:pic>
        <p:nvPicPr>
          <p:cNvPr id="2" name="Grafik 1"/>
          <p:cNvPicPr>
            <a:picLocks noChangeAspect="1"/>
          </p:cNvPicPr>
          <p:nvPr/>
        </p:nvPicPr>
        <p:blipFill>
          <a:blip r:embed="rId3"/>
          <a:stretch>
            <a:fillRect/>
          </a:stretch>
        </p:blipFill>
        <p:spPr>
          <a:xfrm>
            <a:off x="1259632" y="1916832"/>
            <a:ext cx="6429375" cy="410527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e-DE" sz="3500" dirty="0"/>
              <a:t>Grundsätze des Betrieblichen Gesundheitsmanagements sind …</a:t>
            </a:r>
          </a:p>
        </p:txBody>
      </p:sp>
      <p:sp>
        <p:nvSpPr>
          <p:cNvPr id="8" name="Inhaltsplatzhalter 7"/>
          <p:cNvSpPr>
            <a:spLocks noGrp="1"/>
          </p:cNvSpPr>
          <p:nvPr>
            <p:ph idx="13"/>
          </p:nvPr>
        </p:nvSpPr>
        <p:spPr>
          <a:xfrm>
            <a:off x="179512" y="2204864"/>
            <a:ext cx="8784976" cy="4464496"/>
          </a:xfrm>
        </p:spPr>
        <p:txBody>
          <a:bodyPr/>
          <a:lstStyle/>
          <a:p>
            <a:r>
              <a:rPr lang="de-DE" sz="2000" b="1" dirty="0"/>
              <a:t>Partizipation: </a:t>
            </a:r>
            <a:r>
              <a:rPr lang="de-DE" sz="2000" dirty="0"/>
              <a:t>BGM lebt von der Einbindung und Beteiligung der Mitarbeiter in alle Prozesse</a:t>
            </a:r>
            <a:r>
              <a:rPr lang="de-DE" sz="2000" dirty="0" smtClean="0"/>
              <a:t>.</a:t>
            </a:r>
          </a:p>
          <a:p>
            <a:endParaRPr lang="de-DE" sz="2000" dirty="0"/>
          </a:p>
          <a:p>
            <a:r>
              <a:rPr lang="de-DE" sz="2000" b="1" dirty="0"/>
              <a:t>Integration: </a:t>
            </a:r>
            <a:r>
              <a:rPr lang="de-DE" sz="2000" dirty="0"/>
              <a:t>Die Förderung von Gesundheit wird in allen wichtigen Entscheidungen und in allen Bereichen des Unternehmens systematisch und zielorientiert berücksichtigt. Entsprechende im Betrieb für das Thema „Gesundheit“ verantwortliche Fachstellen kooperieren untereinander. </a:t>
            </a:r>
            <a:endParaRPr lang="de-DE" sz="2000" dirty="0" smtClean="0"/>
          </a:p>
          <a:p>
            <a:endParaRPr lang="de-DE" sz="2000" dirty="0"/>
          </a:p>
          <a:p>
            <a:r>
              <a:rPr lang="de-DE" sz="2000" b="1" dirty="0"/>
              <a:t>Ganzheitlichkeit: </a:t>
            </a:r>
            <a:r>
              <a:rPr lang="de-DE" sz="2000" dirty="0"/>
              <a:t>BGM nimmt das komplexe Zusammenspiel aller Faktoren im Unternehmen ins Blickfeld. Im Fokus stehen die Arbeitsbedingungen, Strukturen und Prozesse (Verhältnisse) und das  gesundheitsgerechte Verhalten der Beschäftigten. </a:t>
            </a:r>
          </a:p>
          <a:p>
            <a:endParaRPr lang="de-DE" dirty="0"/>
          </a:p>
        </p:txBody>
      </p:sp>
    </p:spTree>
    <p:extLst>
      <p:ext uri="{BB962C8B-B14F-4D97-AF65-F5344CB8AC3E}">
        <p14:creationId xmlns:p14="http://schemas.microsoft.com/office/powerpoint/2010/main" val="20608351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e-DE" sz="3500" dirty="0"/>
              <a:t>Aus dem Verständnis des BGM ergeben sich eine Fülle an Handlungsbereichen:</a:t>
            </a:r>
          </a:p>
        </p:txBody>
      </p:sp>
      <p:sp>
        <p:nvSpPr>
          <p:cNvPr id="8" name="Inhaltsplatzhalter 7"/>
          <p:cNvSpPr>
            <a:spLocks noGrp="1"/>
          </p:cNvSpPr>
          <p:nvPr>
            <p:ph idx="13"/>
          </p:nvPr>
        </p:nvSpPr>
        <p:spPr>
          <a:xfrm>
            <a:off x="179512" y="2276872"/>
            <a:ext cx="8784976" cy="4464496"/>
          </a:xfrm>
        </p:spPr>
        <p:txBody>
          <a:bodyPr numCol="2"/>
          <a:lstStyle/>
          <a:p>
            <a:pPr>
              <a:buFont typeface="Arial" pitchFamily="34" charset="0"/>
              <a:buChar char="•"/>
            </a:pPr>
            <a:r>
              <a:rPr lang="de-DE" sz="2000" dirty="0"/>
              <a:t>Unternehmenskultur und Werte</a:t>
            </a:r>
          </a:p>
          <a:p>
            <a:pPr>
              <a:buFont typeface="Arial" pitchFamily="34" charset="0"/>
              <a:buChar char="•"/>
            </a:pPr>
            <a:r>
              <a:rPr lang="de-DE" sz="2000" dirty="0"/>
              <a:t>Führung und Zusammenarbeit</a:t>
            </a:r>
          </a:p>
          <a:p>
            <a:pPr>
              <a:buFont typeface="Arial" pitchFamily="34" charset="0"/>
              <a:buChar char="•"/>
            </a:pPr>
            <a:r>
              <a:rPr lang="de-DE" sz="2000" dirty="0"/>
              <a:t>Betriebsklima</a:t>
            </a:r>
          </a:p>
          <a:p>
            <a:pPr>
              <a:buFont typeface="Arial" pitchFamily="34" charset="0"/>
              <a:buChar char="•"/>
            </a:pPr>
            <a:r>
              <a:rPr lang="de-DE" sz="2000" dirty="0"/>
              <a:t>Arbeitsorganisation</a:t>
            </a:r>
          </a:p>
          <a:p>
            <a:pPr>
              <a:buFont typeface="Arial" pitchFamily="34" charset="0"/>
              <a:buChar char="•"/>
              <a:tabLst>
                <a:tab pos="355600" algn="l"/>
              </a:tabLst>
            </a:pPr>
            <a:r>
              <a:rPr lang="de-DE" sz="2000" dirty="0"/>
              <a:t>Arbeits- und Gesundheitsschutz</a:t>
            </a:r>
          </a:p>
          <a:p>
            <a:pPr>
              <a:buFont typeface="Arial" pitchFamily="34" charset="0"/>
              <a:buChar char="•"/>
              <a:tabLst>
                <a:tab pos="355600" algn="l"/>
              </a:tabLst>
            </a:pPr>
            <a:r>
              <a:rPr lang="de-DE" sz="2000" dirty="0"/>
              <a:t>Mitarbeiterbeteiligung</a:t>
            </a:r>
          </a:p>
          <a:p>
            <a:pPr>
              <a:buFont typeface="Arial" pitchFamily="34" charset="0"/>
              <a:buChar char="•"/>
            </a:pPr>
            <a:r>
              <a:rPr lang="de-DE" sz="2000" dirty="0"/>
              <a:t>Handlungskompetenz und Entwicklungsmöglichkeiten (z.B. Fortbildungs- und Qualifizierungsmaßnahmen)</a:t>
            </a:r>
          </a:p>
          <a:p>
            <a:pPr>
              <a:buFont typeface="Arial" pitchFamily="34" charset="0"/>
              <a:buChar char="•"/>
            </a:pPr>
            <a:endParaRPr lang="de-DE" sz="2000" dirty="0" smtClean="0"/>
          </a:p>
          <a:p>
            <a:pPr marL="0" indent="0">
              <a:buNone/>
            </a:pPr>
            <a:endParaRPr lang="de-DE" sz="2000" dirty="0" smtClean="0"/>
          </a:p>
          <a:p>
            <a:pPr>
              <a:buFont typeface="Arial" pitchFamily="34" charset="0"/>
              <a:buChar char="•"/>
            </a:pPr>
            <a:r>
              <a:rPr lang="de-DE" sz="2000" dirty="0" smtClean="0"/>
              <a:t>Umgang </a:t>
            </a:r>
            <a:r>
              <a:rPr lang="de-DE" sz="2000" dirty="0"/>
              <a:t>mit Veränderungen (Change Management)</a:t>
            </a:r>
          </a:p>
          <a:p>
            <a:pPr>
              <a:buFont typeface="Arial" pitchFamily="34" charset="0"/>
              <a:buChar char="•"/>
            </a:pPr>
            <a:r>
              <a:rPr lang="de-DE" sz="2000" dirty="0"/>
              <a:t>Work-Life Balance</a:t>
            </a:r>
          </a:p>
          <a:p>
            <a:pPr>
              <a:buFont typeface="Arial" pitchFamily="34" charset="0"/>
              <a:buChar char="•"/>
            </a:pPr>
            <a:r>
              <a:rPr lang="de-DE" sz="2000" dirty="0"/>
              <a:t>Gesundheitsförderung</a:t>
            </a:r>
          </a:p>
          <a:p>
            <a:pPr>
              <a:buFont typeface="Arial" pitchFamily="34" charset="0"/>
              <a:buChar char="•"/>
            </a:pPr>
            <a:r>
              <a:rPr lang="de-DE" sz="2000" dirty="0"/>
              <a:t>Personalmanagement</a:t>
            </a:r>
          </a:p>
          <a:p>
            <a:pPr>
              <a:buFont typeface="Arial" pitchFamily="34" charset="0"/>
              <a:buChar char="•"/>
            </a:pPr>
            <a:r>
              <a:rPr lang="de-DE" sz="2000" dirty="0"/>
              <a:t>Personalentwicklung</a:t>
            </a:r>
          </a:p>
          <a:p>
            <a:pPr>
              <a:buFont typeface="Arial" pitchFamily="34" charset="0"/>
              <a:buChar char="•"/>
            </a:pPr>
            <a:r>
              <a:rPr lang="de-DE" sz="2000" dirty="0"/>
              <a:t>Soziale Vielfalt fördern (</a:t>
            </a:r>
            <a:r>
              <a:rPr lang="de-DE" sz="2000" dirty="0" err="1"/>
              <a:t>Diversity</a:t>
            </a:r>
            <a:r>
              <a:rPr lang="de-DE" sz="2000" dirty="0"/>
              <a:t> Management)</a:t>
            </a:r>
          </a:p>
          <a:p>
            <a:endParaRPr lang="de-DE" sz="2000" dirty="0"/>
          </a:p>
          <a:p>
            <a:pPr>
              <a:buFont typeface="Arial" pitchFamily="34" charset="0"/>
              <a:buChar char="•"/>
            </a:pPr>
            <a:endParaRPr lang="de-DE" sz="2000" dirty="0"/>
          </a:p>
        </p:txBody>
      </p:sp>
    </p:spTree>
    <p:extLst>
      <p:ext uri="{BB962C8B-B14F-4D97-AF65-F5344CB8AC3E}">
        <p14:creationId xmlns:p14="http://schemas.microsoft.com/office/powerpoint/2010/main" val="577480611"/>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2547</Words>
  <Application>Microsoft Office PowerPoint</Application>
  <PresentationFormat>Bildschirmpräsentation (4:3)</PresentationFormat>
  <Paragraphs>304</Paragraphs>
  <Slides>32</Slides>
  <Notes>21</Notes>
  <HiddenSlides>0</HiddenSlides>
  <MMClips>0</MMClips>
  <ScaleCrop>false</ScaleCrop>
  <HeadingPairs>
    <vt:vector size="8" baseType="variant">
      <vt:variant>
        <vt:lpstr>Verwendete Schriftarten</vt:lpstr>
      </vt:variant>
      <vt:variant>
        <vt:i4>4</vt:i4>
      </vt:variant>
      <vt:variant>
        <vt:lpstr>Design</vt:lpstr>
      </vt:variant>
      <vt:variant>
        <vt:i4>3</vt:i4>
      </vt:variant>
      <vt:variant>
        <vt:lpstr>Eingebettete OLE-Server</vt:lpstr>
      </vt:variant>
      <vt:variant>
        <vt:i4>1</vt:i4>
      </vt:variant>
      <vt:variant>
        <vt:lpstr>Folientitel</vt:lpstr>
      </vt:variant>
      <vt:variant>
        <vt:i4>32</vt:i4>
      </vt:variant>
    </vt:vector>
  </HeadingPairs>
  <TitlesOfParts>
    <vt:vector size="40" baseType="lpstr">
      <vt:lpstr>Arial</vt:lpstr>
      <vt:lpstr>Calibri</vt:lpstr>
      <vt:lpstr>Symbol</vt:lpstr>
      <vt:lpstr>Wingdings</vt:lpstr>
      <vt:lpstr>Larissa-Design</vt:lpstr>
      <vt:lpstr>Benutzerdefiniertes Design</vt:lpstr>
      <vt:lpstr>14_Benutzerdefiniertes Design</vt:lpstr>
      <vt:lpstr>Microsoft Excel 97-2003-Arbeitsblatt</vt:lpstr>
      <vt:lpstr>Erfolgsfaktor Gesundheit Betriebliches Gesundheitsmanagement (BGM) zum Vorteil aller</vt:lpstr>
      <vt:lpstr>Inhaltsverzeichnis </vt:lpstr>
      <vt:lpstr>Fit für morgen? Vor welchen Herausforderungen Unternehmen stehen:</vt:lpstr>
      <vt:lpstr>Gesundheit managen – es lohnt sich! Gute Gründe für ein BGM:</vt:lpstr>
      <vt:lpstr>PowerPoint-Präsentation</vt:lpstr>
      <vt:lpstr>Betriebliches Gesundheitsmanagement ist…</vt:lpstr>
      <vt:lpstr>Betriebliches Gesundheitsmanagement umfasst…</vt:lpstr>
      <vt:lpstr>Grundsätze des Betrieblichen Gesundheitsmanagements sind …</vt:lpstr>
      <vt:lpstr>Aus dem Verständnis des BGM ergeben sich eine Fülle an Handlungsbereichen:</vt:lpstr>
      <vt:lpstr>Zielbereiche des BGM</vt:lpstr>
      <vt:lpstr>Ziele des BGM</vt:lpstr>
      <vt:lpstr>So geht Gesundheitsmanagement im Unternehmen</vt:lpstr>
      <vt:lpstr>BGM Schritt für Schritt</vt:lpstr>
      <vt:lpstr>BGM Schritt für Schritt</vt:lpstr>
      <vt:lpstr>BGM Schritt für Schritt</vt:lpstr>
      <vt:lpstr>…setzt sich aus Vertretern aller am Gesundheitsmanagement beteiligten Bereiche zusammen, die von einem Hauptverantwortlichen koordiniert werden:</vt:lpstr>
      <vt:lpstr>…hat folgende Aufgaben:</vt:lpstr>
      <vt:lpstr>BGM Schritt für Schritt</vt:lpstr>
      <vt:lpstr>BGM Analysetools – Mitarbeiterbefragung und Gesundheitsbericht</vt:lpstr>
      <vt:lpstr>BGM Schritt für Schritt</vt:lpstr>
      <vt:lpstr>BGM Tools Maßnahmenplanung – Gesundheitszirkel</vt:lpstr>
      <vt:lpstr>BGM Schritt für Schritt</vt:lpstr>
      <vt:lpstr>Die Maßnahmen lassen sich folgenden Handlungsfeldern zuordnen: </vt:lpstr>
      <vt:lpstr>BGM Umsetzung – Interventionsansätze </vt:lpstr>
      <vt:lpstr>BGM Schritt für Schritt</vt:lpstr>
      <vt:lpstr>Warum sich BGM lohnt…</vt:lpstr>
      <vt:lpstr>Und wem es nutzt! </vt:lpstr>
      <vt:lpstr>Merkmale einer guten BGM-Praxis</vt:lpstr>
      <vt:lpstr>PowerPoint-Präsentation</vt:lpstr>
      <vt:lpstr>PowerPoint-Präsentation</vt:lpstr>
      <vt:lpstr>Das bieten sie (Auswahl): </vt:lpstr>
      <vt:lpstr>Quellen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Erfolgsfaktor Gesundheit Betriebliches Gesundheitsmanagement (BGM)</dc:title>
  <dc:creator>susa</dc:creator>
  <cp:lastModifiedBy>Siebeneich, Anke (BKK DV)</cp:lastModifiedBy>
  <cp:revision>550</cp:revision>
  <dcterms:created xsi:type="dcterms:W3CDTF">2015-10-13T16:48:45Z</dcterms:created>
  <dcterms:modified xsi:type="dcterms:W3CDTF">2021-02-14T09:38:00Z</dcterms:modified>
</cp:coreProperties>
</file>